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84" r:id="rId2"/>
    <p:sldId id="8497" r:id="rId3"/>
    <p:sldId id="8483" r:id="rId4"/>
    <p:sldId id="8482" r:id="rId5"/>
    <p:sldId id="327" r:id="rId6"/>
    <p:sldId id="320" r:id="rId7"/>
    <p:sldId id="8430" r:id="rId8"/>
    <p:sldId id="8469" r:id="rId9"/>
    <p:sldId id="8375" r:id="rId10"/>
    <p:sldId id="286" r:id="rId11"/>
    <p:sldId id="285" r:id="rId12"/>
    <p:sldId id="8470" r:id="rId13"/>
    <p:sldId id="287" r:id="rId14"/>
    <p:sldId id="259" r:id="rId15"/>
    <p:sldId id="8508" r:id="rId16"/>
    <p:sldId id="8471" r:id="rId17"/>
    <p:sldId id="257" r:id="rId18"/>
    <p:sldId id="288" r:id="rId19"/>
    <p:sldId id="8468" r:id="rId20"/>
    <p:sldId id="8510" r:id="rId21"/>
    <p:sldId id="8509" r:id="rId22"/>
    <p:sldId id="8511" r:id="rId23"/>
    <p:sldId id="8512" r:id="rId24"/>
    <p:sldId id="8513" r:id="rId25"/>
    <p:sldId id="8494" r:id="rId26"/>
    <p:sldId id="8495" r:id="rId27"/>
    <p:sldId id="8496" r:id="rId28"/>
    <p:sldId id="8515" r:id="rId29"/>
    <p:sldId id="8474" r:id="rId30"/>
    <p:sldId id="8514" r:id="rId31"/>
    <p:sldId id="8479" r:id="rId32"/>
    <p:sldId id="8517" r:id="rId33"/>
    <p:sldId id="8530" r:id="rId34"/>
    <p:sldId id="8491" r:id="rId35"/>
    <p:sldId id="8492" r:id="rId36"/>
    <p:sldId id="8525" r:id="rId37"/>
    <p:sldId id="8519" r:id="rId38"/>
    <p:sldId id="8520" r:id="rId39"/>
    <p:sldId id="8485" r:id="rId40"/>
    <p:sldId id="8518" r:id="rId41"/>
    <p:sldId id="8487" r:id="rId42"/>
    <p:sldId id="8490" r:id="rId43"/>
    <p:sldId id="8504" r:id="rId44"/>
    <p:sldId id="8522" r:id="rId45"/>
    <p:sldId id="8523" r:id="rId46"/>
    <p:sldId id="8477" r:id="rId47"/>
    <p:sldId id="8481" r:id="rId48"/>
    <p:sldId id="8526" r:id="rId49"/>
    <p:sldId id="8501" r:id="rId50"/>
    <p:sldId id="8502" r:id="rId51"/>
    <p:sldId id="8503" r:id="rId52"/>
    <p:sldId id="8527" r:id="rId53"/>
    <p:sldId id="8528" r:id="rId54"/>
    <p:sldId id="8488" r:id="rId55"/>
    <p:sldId id="8389" r:id="rId56"/>
    <p:sldId id="8385" r:id="rId57"/>
    <p:sldId id="8390" r:id="rId58"/>
    <p:sldId id="839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30"/>
    <p:restoredTop sz="81869"/>
  </p:normalViewPr>
  <p:slideViewPr>
    <p:cSldViewPr snapToGrid="0" snapToObjects="1">
      <p:cViewPr varScale="1">
        <p:scale>
          <a:sx n="177" d="100"/>
          <a:sy n="177" d="100"/>
        </p:scale>
        <p:origin x="1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a:t>
            </a:fld>
            <a:endParaRPr lang="en-US"/>
          </a:p>
        </p:txBody>
      </p:sp>
    </p:spTree>
    <p:extLst>
      <p:ext uri="{BB962C8B-B14F-4D97-AF65-F5344CB8AC3E}">
        <p14:creationId xmlns:p14="http://schemas.microsoft.com/office/powerpoint/2010/main" val="2234472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18</a:t>
            </a:fld>
            <a:endParaRPr lang="en-US"/>
          </a:p>
        </p:txBody>
      </p:sp>
    </p:spTree>
    <p:extLst>
      <p:ext uri="{BB962C8B-B14F-4D97-AF65-F5344CB8AC3E}">
        <p14:creationId xmlns:p14="http://schemas.microsoft.com/office/powerpoint/2010/main" val="2389571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19</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20</a:t>
            </a:fld>
            <a:endParaRPr lang="en-US"/>
          </a:p>
        </p:txBody>
      </p:sp>
    </p:spTree>
    <p:extLst>
      <p:ext uri="{BB962C8B-B14F-4D97-AF65-F5344CB8AC3E}">
        <p14:creationId xmlns:p14="http://schemas.microsoft.com/office/powerpoint/2010/main" val="326609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22</a:t>
            </a:fld>
            <a:endParaRPr lang="en-US"/>
          </a:p>
        </p:txBody>
      </p:sp>
    </p:spTree>
    <p:extLst>
      <p:ext uri="{BB962C8B-B14F-4D97-AF65-F5344CB8AC3E}">
        <p14:creationId xmlns:p14="http://schemas.microsoft.com/office/powerpoint/2010/main" val="681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24</a:t>
            </a:fld>
            <a:endParaRPr lang="en-US"/>
          </a:p>
        </p:txBody>
      </p:sp>
    </p:spTree>
    <p:extLst>
      <p:ext uri="{BB962C8B-B14F-4D97-AF65-F5344CB8AC3E}">
        <p14:creationId xmlns:p14="http://schemas.microsoft.com/office/powerpoint/2010/main" val="580874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1BBAAE8A-0296-1044-98D3-FD4B9DEE846E}" type="slidenum">
              <a:rPr lang="en-US" smtClean="0"/>
              <a:t>28</a:t>
            </a:fld>
            <a:endParaRPr lang="en-US"/>
          </a:p>
        </p:txBody>
      </p:sp>
    </p:spTree>
    <p:extLst>
      <p:ext uri="{BB962C8B-B14F-4D97-AF65-F5344CB8AC3E}">
        <p14:creationId xmlns:p14="http://schemas.microsoft.com/office/powerpoint/2010/main" val="242723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1BBAAE8A-0296-1044-98D3-FD4B9DEE846E}" type="slidenum">
              <a:rPr lang="en-US" smtClean="0"/>
              <a:t>29</a:t>
            </a:fld>
            <a:endParaRPr lang="en-US"/>
          </a:p>
        </p:txBody>
      </p:sp>
    </p:spTree>
    <p:extLst>
      <p:ext uri="{BB962C8B-B14F-4D97-AF65-F5344CB8AC3E}">
        <p14:creationId xmlns:p14="http://schemas.microsoft.com/office/powerpoint/2010/main" val="276448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30</a:t>
            </a:fld>
            <a:endParaRPr lang="en-US"/>
          </a:p>
        </p:txBody>
      </p:sp>
    </p:spTree>
    <p:extLst>
      <p:ext uri="{BB962C8B-B14F-4D97-AF65-F5344CB8AC3E}">
        <p14:creationId xmlns:p14="http://schemas.microsoft.com/office/powerpoint/2010/main" val="305078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32</a:t>
            </a:fld>
            <a:endParaRPr lang="en-US"/>
          </a:p>
        </p:txBody>
      </p:sp>
    </p:spTree>
    <p:extLst>
      <p:ext uri="{BB962C8B-B14F-4D97-AF65-F5344CB8AC3E}">
        <p14:creationId xmlns:p14="http://schemas.microsoft.com/office/powerpoint/2010/main" val="1910223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146751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34</a:t>
            </a:fld>
            <a:endParaRPr lang="en-US"/>
          </a:p>
        </p:txBody>
      </p:sp>
    </p:spTree>
    <p:extLst>
      <p:ext uri="{BB962C8B-B14F-4D97-AF65-F5344CB8AC3E}">
        <p14:creationId xmlns:p14="http://schemas.microsoft.com/office/powerpoint/2010/main" val="2956572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35</a:t>
            </a:fld>
            <a:endParaRPr lang="en-US"/>
          </a:p>
        </p:txBody>
      </p:sp>
    </p:spTree>
    <p:extLst>
      <p:ext uri="{BB962C8B-B14F-4D97-AF65-F5344CB8AC3E}">
        <p14:creationId xmlns:p14="http://schemas.microsoft.com/office/powerpoint/2010/main" val="1540716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41</a:t>
            </a:fld>
            <a:endParaRPr lang="en-US"/>
          </a:p>
        </p:txBody>
      </p:sp>
    </p:spTree>
    <p:extLst>
      <p:ext uri="{BB962C8B-B14F-4D97-AF65-F5344CB8AC3E}">
        <p14:creationId xmlns:p14="http://schemas.microsoft.com/office/powerpoint/2010/main" val="238165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42</a:t>
            </a:fld>
            <a:endParaRPr lang="en-US"/>
          </a:p>
        </p:txBody>
      </p:sp>
    </p:spTree>
    <p:extLst>
      <p:ext uri="{BB962C8B-B14F-4D97-AF65-F5344CB8AC3E}">
        <p14:creationId xmlns:p14="http://schemas.microsoft.com/office/powerpoint/2010/main" val="214444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43</a:t>
            </a:fld>
            <a:endParaRPr lang="en-US"/>
          </a:p>
        </p:txBody>
      </p:sp>
    </p:spTree>
    <p:extLst>
      <p:ext uri="{BB962C8B-B14F-4D97-AF65-F5344CB8AC3E}">
        <p14:creationId xmlns:p14="http://schemas.microsoft.com/office/powerpoint/2010/main" val="223622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48</a:t>
            </a:fld>
            <a:endParaRPr lang="en-US"/>
          </a:p>
        </p:txBody>
      </p:sp>
    </p:spTree>
    <p:extLst>
      <p:ext uri="{BB962C8B-B14F-4D97-AF65-F5344CB8AC3E}">
        <p14:creationId xmlns:p14="http://schemas.microsoft.com/office/powerpoint/2010/main" val="157217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49</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50</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51</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10</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1BBAAE8A-0296-1044-98D3-FD4B9DEE846E}" type="slidenum">
              <a:rPr lang="en-US" smtClean="0"/>
              <a:t>12</a:t>
            </a:fld>
            <a:endParaRPr lang="en-US"/>
          </a:p>
        </p:txBody>
      </p:sp>
    </p:spTree>
    <p:extLst>
      <p:ext uri="{BB962C8B-B14F-4D97-AF65-F5344CB8AC3E}">
        <p14:creationId xmlns:p14="http://schemas.microsoft.com/office/powerpoint/2010/main" val="55261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13</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17</a:t>
            </a:fld>
            <a:endParaRPr lang="en-US"/>
          </a:p>
        </p:txBody>
      </p:sp>
    </p:spTree>
    <p:extLst>
      <p:ext uri="{BB962C8B-B14F-4D97-AF65-F5344CB8AC3E}">
        <p14:creationId xmlns:p14="http://schemas.microsoft.com/office/powerpoint/2010/main" val="1964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10/28/21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10/28/21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eg"/><Relationship Id="rId26" Type="http://schemas.openxmlformats.org/officeDocument/2006/relationships/image" Target="../media/image61.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2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2.sv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fetyGraphics/safetyGraphics/wiki/TechnicalFAQ"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SafetyGraphics/safetyGraphics/wiki/ChartConfiguration#chart-specific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ran.r-project.org/web/packages/ggplot2/vignettes/ggplot2-in-packages.htm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Using%20ggplot2%20in%20packages" TargetMode="External"/><Relationship Id="rId5" Type="http://schemas.openxmlformats.org/officeDocument/2006/relationships/hyperlink" Target="https://adv-r.hadley.nz/fp.html" TargetMode="External"/><Relationship Id="rId4" Type="http://schemas.openxmlformats.org/officeDocument/2006/relationships/hyperlink" Target="https://dplyr.tidyverse.org/articles/programm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2.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afetyGraphics/safetyCharts/pull/90"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5.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err="1"/>
              <a:t>safetyGraphics</a:t>
            </a:r>
            <a:r>
              <a:rPr lang="en-US" dirty="0"/>
              <a:t> 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59403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
        <p:nvSpPr>
          <p:cNvPr id="6" name="TextBox 5">
            <a:extLst>
              <a:ext uri="{FF2B5EF4-FFF2-40B4-BE49-F238E27FC236}">
                <a16:creationId xmlns:a16="http://schemas.microsoft.com/office/drawing/2014/main" id="{4B345849-675E-F149-9DDA-53951158522D}"/>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206916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
        <p:nvSpPr>
          <p:cNvPr id="5" name="TextBox 4">
            <a:extLst>
              <a:ext uri="{FF2B5EF4-FFF2-40B4-BE49-F238E27FC236}">
                <a16:creationId xmlns:a16="http://schemas.microsoft.com/office/drawing/2014/main" id="{B04FF6FD-2001-504B-BA18-3CF1A88274C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188999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#1 – Hello World</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Launch the app with `</a:t>
            </a:r>
            <a:r>
              <a:rPr lang="en-US" dirty="0" err="1"/>
              <a:t>safetyGraphicsApp</a:t>
            </a:r>
            <a:r>
              <a:rPr lang="en-US" dirty="0"/>
              <a:t>()`</a:t>
            </a:r>
          </a:p>
          <a:p>
            <a:r>
              <a:rPr lang="en-US" dirty="0"/>
              <a:t>Familiarize yourself with the basic layout and tab content</a:t>
            </a:r>
          </a:p>
          <a:p>
            <a:r>
              <a:rPr lang="en-US" dirty="0"/>
              <a:t>Try out the `</a:t>
            </a:r>
            <a:r>
              <a:rPr lang="en-US" dirty="0" err="1"/>
              <a:t>safetyGraphicsInit</a:t>
            </a:r>
            <a:r>
              <a:rPr lang="en-US" dirty="0"/>
              <a:t>()` workflow using sample data</a:t>
            </a:r>
          </a:p>
        </p:txBody>
      </p:sp>
      <p:sp>
        <p:nvSpPr>
          <p:cNvPr id="4" name="TextBox 3">
            <a:extLst>
              <a:ext uri="{FF2B5EF4-FFF2-40B4-BE49-F238E27FC236}">
                <a16:creationId xmlns:a16="http://schemas.microsoft.com/office/drawing/2014/main" id="{7AC2B359-ABFE-634E-907E-63CCEB485DC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01_HelloWorld.R</a:t>
            </a:r>
          </a:p>
        </p:txBody>
      </p:sp>
    </p:spTree>
    <p:extLst>
      <p:ext uri="{BB962C8B-B14F-4D97-AF65-F5344CB8AC3E}">
        <p14:creationId xmlns:p14="http://schemas.microsoft.com/office/powerpoint/2010/main" val="917772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specifying the initial mapping values for each data mapping for each domain (e.g. list(</a:t>
                      </a:r>
                      <a:r>
                        <a:rPr lang="en-US" sz="1100" dirty="0" err="1">
                          <a:effectLst/>
                        </a:rPr>
                        <a:t>aes</a:t>
                      </a:r>
                      <a:r>
                        <a:rPr lang="en-US" sz="1100" dirty="0">
                          <a:effectLst/>
                        </a:rPr>
                        <a:t>= list(</a:t>
                      </a:r>
                      <a:r>
                        <a:rPr lang="en-US" sz="1100" dirty="0" err="1">
                          <a:effectLst/>
                        </a:rPr>
                        <a:t>id_col</a:t>
                      </a:r>
                      <a:r>
                        <a:rPr lang="en-US" sz="1100" dirty="0">
                          <a:effectLst/>
                        </a:rPr>
                        <a:t>='USUBJID', </a:t>
                      </a:r>
                      <a:r>
                        <a:rPr lang="en-US" sz="1100" dirty="0" err="1">
                          <a:effectLst/>
                        </a:rPr>
                        <a:t>seq_col</a:t>
                      </a:r>
                      <a:r>
                        <a:rPr lang="en-US" sz="1100" dirty="0">
                          <a:effectLst/>
                        </a:rPr>
                        <a:t>='AESEQ')).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Configurable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err="1"/>
              <a:t>domainData</a:t>
            </a:r>
            <a:r>
              <a:rPr lang="en-US" dirty="0"/>
              <a:t> – Domain-level Study Data </a:t>
            </a:r>
          </a:p>
          <a:p>
            <a:r>
              <a:rPr lang="en-US" u="sng" dirty="0"/>
              <a:t>mapping</a:t>
            </a:r>
            <a:r>
              <a:rPr lang="en-US" dirty="0"/>
              <a:t> – List identifying the key columns/fields in your data</a:t>
            </a:r>
            <a:endParaRPr lang="en-US" u="sng" dirty="0"/>
          </a:p>
          <a:p>
            <a:r>
              <a:rPr lang="en-US" u="sng" dirty="0"/>
              <a:t>charts</a:t>
            </a:r>
            <a:r>
              <a:rPr lang="en-US" dirty="0"/>
              <a:t> – Define the charts used in the app.</a:t>
            </a:r>
          </a:p>
          <a:p>
            <a:r>
              <a:rPr lang="en-US" u="sng" dirty="0"/>
              <a:t>meta</a:t>
            </a:r>
            <a:r>
              <a:rPr lang="en-US" dirty="0"/>
              <a:t> – Metadata table with info about required columns and fields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19</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Sample data has been provided for all examples since we are using a cloud-based platform for the workshop. We recommend that you:</a:t>
            </a:r>
          </a:p>
          <a:p>
            <a:endParaRPr lang="en-US" b="1" dirty="0"/>
          </a:p>
          <a:p>
            <a:pPr marL="0" indent="0">
              <a:buNone/>
            </a:pPr>
            <a:endParaRPr lang="en-US" b="1" dirty="0"/>
          </a:p>
          <a:p>
            <a:r>
              <a:rPr lang="en-US" dirty="0" err="1"/>
              <a:t>safetyGraphics</a:t>
            </a:r>
            <a:r>
              <a:rPr lang="en-US" dirty="0"/>
              <a:t> is not Validated or Qualified. Consult with stakeholders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and other technical topics see our </a:t>
            </a:r>
            <a:r>
              <a:rPr lang="en-US" dirty="0">
                <a:hlinkClick r:id="rId3"/>
              </a:rPr>
              <a:t>FAQ</a:t>
            </a:r>
            <a:endParaRPr lang="en-US" dirty="0"/>
          </a:p>
        </p:txBody>
      </p:sp>
      <p:sp>
        <p:nvSpPr>
          <p:cNvPr id="6" name="TextBox 5">
            <a:extLst>
              <a:ext uri="{FF2B5EF4-FFF2-40B4-BE49-F238E27FC236}">
                <a16:creationId xmlns:a16="http://schemas.microsoft.com/office/drawing/2014/main" id="{B05C0C70-CD18-604E-B197-F177C1B15F17}"/>
              </a:ext>
            </a:extLst>
          </p:cNvPr>
          <p:cNvSpPr txBox="1"/>
          <p:nvPr/>
        </p:nvSpPr>
        <p:spPr>
          <a:xfrm>
            <a:off x="1411200" y="2844225"/>
            <a:ext cx="9655200" cy="58477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3200" b="1" dirty="0"/>
              <a:t>Please don’t use any private data during the workshop. </a:t>
            </a:r>
            <a:endParaRPr lang="en-US" sz="3200"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a:t>
            </a:r>
            <a:r>
              <a:rPr lang="en-US" dirty="0" err="1"/>
              <a:t>domainData</a:t>
            </a:r>
            <a:endParaRPr lang="en-US" dirty="0"/>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5023313" y="1506022"/>
            <a:ext cx="101983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159200" y="2304000"/>
            <a:ext cx="9079217" cy="3570208"/>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Pass study data to the app with the `</a:t>
            </a:r>
            <a:r>
              <a:rPr lang="en-US" sz="2800" dirty="0" err="1"/>
              <a:t>domainData</a:t>
            </a:r>
            <a:r>
              <a:rPr lang="en-US" sz="2800" dirty="0"/>
              <a:t>` parameter </a:t>
            </a:r>
          </a:p>
          <a:p>
            <a:pPr marL="285750" indent="-285750">
              <a:buFontTx/>
              <a:buChar char="-"/>
            </a:pPr>
            <a:r>
              <a:rPr lang="en-US" dirty="0" err="1"/>
              <a:t>domainData</a:t>
            </a:r>
            <a:r>
              <a:rPr lang="en-US" dirty="0"/>
              <a:t> is a named list of `</a:t>
            </a:r>
            <a:r>
              <a:rPr lang="en-US" dirty="0" err="1"/>
              <a:t>data.frame</a:t>
            </a:r>
            <a:r>
              <a:rPr lang="en-US" dirty="0"/>
              <a:t>` or `</a:t>
            </a:r>
            <a:r>
              <a:rPr lang="en-US" dirty="0" err="1"/>
              <a:t>tibble</a:t>
            </a:r>
            <a:r>
              <a:rPr lang="en-US" dirty="0"/>
              <a:t>`. </a:t>
            </a:r>
          </a:p>
          <a:p>
            <a:pPr marL="285750" indent="-285750">
              <a:buFontTx/>
              <a:buChar char="-"/>
            </a:pPr>
            <a:r>
              <a:rPr lang="en-US" dirty="0"/>
              <a:t>Each item in the list stores data for a singled data domain. </a:t>
            </a:r>
          </a:p>
          <a:p>
            <a:pPr marL="285750" indent="-285750">
              <a:buFontTx/>
              <a:buChar char="-"/>
            </a:pPr>
            <a:r>
              <a:rPr lang="en-US" dirty="0" err="1"/>
              <a:t>AdAM</a:t>
            </a:r>
            <a:r>
              <a:rPr lang="en-US" dirty="0"/>
              <a:t> data from {</a:t>
            </a:r>
            <a:r>
              <a:rPr lang="en-US" dirty="0" err="1"/>
              <a:t>safetyData</a:t>
            </a:r>
            <a:r>
              <a:rPr lang="en-US" dirty="0"/>
              <a:t>} for 3 domains (labs, </a:t>
            </a:r>
            <a:r>
              <a:rPr lang="en-US" dirty="0" err="1"/>
              <a:t>aes</a:t>
            </a:r>
            <a:r>
              <a:rPr lang="en-US" dirty="0"/>
              <a:t>, dm) is used by default: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Additional domains can be added using `meta` (see section 4 in this workshop)</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324800" y="3718006"/>
            <a:ext cx="8258399" cy="156966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a:t>
            </a:r>
            <a:r>
              <a:rPr lang="en-US" sz="1600" dirty="0" err="1"/>
              <a:t>domainData</a:t>
            </a:r>
            <a:r>
              <a:rPr lang="en-US" sz="1600" dirty="0"/>
              <a:t> default</a:t>
            </a:r>
          </a:p>
          <a:p>
            <a:r>
              <a:rPr lang="en-US" sz="1600" dirty="0"/>
              <a:t>list</a:t>
            </a:r>
            <a:r>
              <a:rPr lang="en-US" sz="1600" dirty="0">
                <a:effectLst/>
              </a:rPr>
              <a:t>(</a:t>
            </a:r>
          </a:p>
          <a:p>
            <a:r>
              <a:rPr lang="en-US" sz="1600" dirty="0"/>
              <a:t>    labs </a:t>
            </a:r>
            <a:r>
              <a:rPr lang="en-US" sz="1600" dirty="0">
                <a:effectLst/>
              </a:rPr>
              <a:t>=</a:t>
            </a:r>
            <a:r>
              <a:rPr lang="en-US" sz="1600" dirty="0"/>
              <a:t> </a:t>
            </a:r>
            <a:r>
              <a:rPr lang="en-US" sz="1600" dirty="0" err="1"/>
              <a:t>safetyData</a:t>
            </a:r>
            <a:r>
              <a:rPr lang="en-US" sz="1600" dirty="0"/>
              <a:t>::</a:t>
            </a:r>
            <a:r>
              <a:rPr lang="en-US" sz="1600" dirty="0" err="1"/>
              <a:t>adam_adlbc</a:t>
            </a:r>
            <a:r>
              <a:rPr lang="en-US" sz="1600" dirty="0"/>
              <a:t>,</a:t>
            </a:r>
          </a:p>
          <a:p>
            <a:r>
              <a:rPr lang="en-US" sz="1600" dirty="0"/>
              <a:t>    </a:t>
            </a:r>
            <a:r>
              <a:rPr lang="en-US" sz="1600" dirty="0" err="1"/>
              <a:t>aes</a:t>
            </a:r>
            <a:r>
              <a:rPr lang="en-US" sz="1600" dirty="0"/>
              <a:t> </a:t>
            </a:r>
            <a:r>
              <a:rPr lang="en-US" sz="1600" dirty="0">
                <a:effectLst/>
              </a:rPr>
              <a:t>=</a:t>
            </a:r>
            <a:r>
              <a:rPr lang="en-US" sz="1600" dirty="0"/>
              <a:t> </a:t>
            </a:r>
            <a:r>
              <a:rPr lang="en-US" sz="1600" dirty="0" err="1"/>
              <a:t>safetyData</a:t>
            </a:r>
            <a:r>
              <a:rPr lang="en-US" sz="1600" dirty="0"/>
              <a:t>::adam_adae, </a:t>
            </a:r>
          </a:p>
          <a:p>
            <a:r>
              <a:rPr lang="en-US" sz="1600" dirty="0"/>
              <a:t>    dm </a:t>
            </a:r>
            <a:r>
              <a:rPr lang="en-US" sz="1600" dirty="0">
                <a:effectLst/>
              </a:rPr>
              <a:t>=</a:t>
            </a:r>
            <a:r>
              <a:rPr lang="en-US" sz="1600" dirty="0"/>
              <a:t> </a:t>
            </a:r>
            <a:r>
              <a:rPr lang="en-US" sz="1600" dirty="0" err="1"/>
              <a:t>safetyData</a:t>
            </a:r>
            <a:r>
              <a:rPr lang="en-US" sz="1600" dirty="0"/>
              <a:t>::</a:t>
            </a:r>
            <a:r>
              <a:rPr lang="en-US" sz="1600" dirty="0" err="1"/>
              <a:t>adam_adsl</a:t>
            </a:r>
            <a:r>
              <a:rPr lang="en-US" sz="1600" dirty="0">
                <a:effectLst/>
              </a:rPr>
              <a:t>  </a:t>
            </a:r>
          </a:p>
          <a:p>
            <a:r>
              <a:rPr lang="en-US" sz="1600" dirty="0">
                <a:effectLst/>
              </a:rPr>
              <a:t>)</a:t>
            </a:r>
          </a:p>
        </p:txBody>
      </p:sp>
    </p:spTree>
    <p:extLst>
      <p:ext uri="{BB962C8B-B14F-4D97-AF65-F5344CB8AC3E}">
        <p14:creationId xmlns:p14="http://schemas.microsoft.com/office/powerpoint/2010/main" val="2718311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2.1 / 2.2 / 2.3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initializing the app with different data types</a:t>
            </a:r>
          </a:p>
          <a:p>
            <a:pPr marL="0" indent="0">
              <a:buNone/>
            </a:pPr>
            <a:r>
              <a:rPr lang="en-US" u="sng" dirty="0"/>
              <a:t>Example 2.1</a:t>
            </a:r>
            <a:r>
              <a:rPr lang="en-US" dirty="0"/>
              <a:t> – Initialize app with  SDTM data (instead of </a:t>
            </a:r>
            <a:r>
              <a:rPr lang="en-US" dirty="0" err="1"/>
              <a:t>ADaM</a:t>
            </a:r>
            <a:r>
              <a:rPr lang="en-US" dirty="0"/>
              <a:t>)</a:t>
            </a:r>
          </a:p>
          <a:p>
            <a:pPr marL="0" indent="0">
              <a:buNone/>
            </a:pPr>
            <a:r>
              <a:rPr lang="en-US" u="sng" dirty="0"/>
              <a:t>Example 2.2</a:t>
            </a:r>
            <a:r>
              <a:rPr lang="en-US" dirty="0"/>
              <a:t> – Load a single data domain</a:t>
            </a:r>
          </a:p>
          <a:p>
            <a:pPr marL="0" indent="0">
              <a:buNone/>
            </a:pPr>
            <a:r>
              <a:rPr lang="en-US" u="sng" dirty="0"/>
              <a:t>Example 2.3</a:t>
            </a:r>
            <a:r>
              <a:rPr lang="en-US" dirty="0"/>
              <a:t> – Load a SAS Transport data set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63367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838200" y="2268000"/>
            <a:ext cx="10515599" cy="38472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Specify Columns and Fields in your data with the `mapping` parameter </a:t>
            </a:r>
          </a:p>
          <a:p>
            <a:pPr marL="285750" indent="-285750">
              <a:buFontTx/>
              <a:buChar char="-"/>
            </a:pPr>
            <a:r>
              <a:rPr lang="en-US" dirty="0"/>
              <a:t>`mapping` is a list that pre-specifies column and field names found in `</a:t>
            </a:r>
            <a:r>
              <a:rPr lang="en-US" dirty="0" err="1"/>
              <a:t>domainData</a:t>
            </a:r>
            <a:r>
              <a:rPr lang="en-US" dirty="0"/>
              <a:t>`. </a:t>
            </a:r>
          </a:p>
          <a:p>
            <a:pPr marL="285750" indent="-285750">
              <a:buFontTx/>
              <a:buChar char="-"/>
            </a:pPr>
            <a:r>
              <a:rPr lang="en-US" dirty="0"/>
              <a:t>Users must provide mappings, or generate one in the app. (There is no default). </a:t>
            </a:r>
          </a:p>
          <a:p>
            <a:pPr marL="285750" indent="-285750">
              <a:buFontTx/>
              <a:buChar char="-"/>
            </a:pPr>
            <a:r>
              <a:rPr lang="en-US" dirty="0"/>
              <a:t>Here is an example of a simple custom mapping: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285750" indent="-285750">
              <a:buFontTx/>
              <a:buChar char="-"/>
            </a:pPr>
            <a:endParaRPr lang="en-US" dirty="0"/>
          </a:p>
          <a:p>
            <a:endParaRPr lang="en-US" dirty="0"/>
          </a:p>
          <a:p>
            <a:pPr marL="285750" indent="-285750">
              <a:buFontTx/>
              <a:buChar char="-"/>
            </a:pPr>
            <a:r>
              <a:rPr lang="en-US" dirty="0"/>
              <a:t>`mappings` can be viewed and adjusted on the mapping tab, and can be exported from the settings tab.</a:t>
            </a:r>
          </a:p>
          <a:p>
            <a:pPr marL="285750" indent="-285750">
              <a:buFontTx/>
              <a:buChar char="-"/>
            </a:pPr>
            <a:r>
              <a:rPr lang="en-US" dirty="0"/>
              <a:t>The app generates an “automapping” using common data standards, but  …</a:t>
            </a:r>
          </a:p>
          <a:p>
            <a:pPr marL="285750" indent="-285750">
              <a:buFontTx/>
              <a:buChar char="-"/>
            </a:pPr>
            <a:r>
              <a:rPr lang="en-US" dirty="0"/>
              <a:t>… the `mapping` parameter takes precedence over “automapping”. (see `?</a:t>
            </a:r>
            <a:r>
              <a:rPr lang="en-US" dirty="0" err="1"/>
              <a:t>detectStandard</a:t>
            </a:r>
            <a:r>
              <a:rPr lang="en-US" dirty="0"/>
              <a:t>` for more) </a:t>
            </a:r>
          </a:p>
          <a:p>
            <a:pPr marL="285750" indent="-285750">
              <a:buFontTx/>
              <a:buChar char="-"/>
            </a:pPr>
            <a:r>
              <a:rPr lang="en-US" dirty="0"/>
              <a:t>Data standards can be added or customized using the `meta` parameter. (See Section 4)</a:t>
            </a:r>
          </a:p>
        </p:txBody>
      </p:sp>
      <p:sp>
        <p:nvSpPr>
          <p:cNvPr id="16" name="TextBox 15">
            <a:extLst>
              <a:ext uri="{FF2B5EF4-FFF2-40B4-BE49-F238E27FC236}">
                <a16:creationId xmlns:a16="http://schemas.microsoft.com/office/drawing/2014/main" id="{58A832D0-00BE-7A40-88E4-30CCDBA86E78}"/>
              </a:ext>
            </a:extLst>
          </p:cNvPr>
          <p:cNvSpPr txBox="1"/>
          <p:nvPr/>
        </p:nvSpPr>
        <p:spPr>
          <a:xfrm>
            <a:off x="1161659" y="3580283"/>
            <a:ext cx="8258399" cy="132343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600" dirty="0"/>
              <a:t># sample mapping</a:t>
            </a:r>
          </a:p>
          <a:p>
            <a:r>
              <a:rPr lang="en-US" sz="1600" dirty="0"/>
              <a:t>list(</a:t>
            </a:r>
          </a:p>
          <a:p>
            <a:r>
              <a:rPr lang="en-US" sz="1600" dirty="0"/>
              <a:t>    </a:t>
            </a:r>
            <a:r>
              <a:rPr lang="en-US" sz="1600" dirty="0" err="1"/>
              <a:t>aes</a:t>
            </a:r>
            <a:r>
              <a:rPr lang="en-US" sz="1600" dirty="0"/>
              <a:t>= list(</a:t>
            </a:r>
            <a:r>
              <a:rPr lang="en-US" sz="1600" dirty="0" err="1"/>
              <a:t>id_col</a:t>
            </a:r>
            <a:r>
              <a:rPr lang="en-US" sz="1600" dirty="0"/>
              <a:t>='USUBJID', </a:t>
            </a:r>
            <a:r>
              <a:rPr lang="en-US" sz="1600" dirty="0" err="1"/>
              <a:t>seq_col</a:t>
            </a:r>
            <a:r>
              <a:rPr lang="en-US" sz="1600" dirty="0"/>
              <a:t>='AESEQ')</a:t>
            </a:r>
          </a:p>
          <a:p>
            <a:r>
              <a:rPr lang="en-US" sz="1600" dirty="0"/>
              <a:t>    labs= list(</a:t>
            </a:r>
            <a:r>
              <a:rPr lang="en-US" sz="1600" dirty="0" err="1"/>
              <a:t>measure_col</a:t>
            </a:r>
            <a:r>
              <a:rPr lang="en-US" sz="1600" dirty="0"/>
              <a:t> = '</a:t>
            </a:r>
            <a:r>
              <a:rPr lang="en-US" sz="1600" dirty="0" err="1"/>
              <a:t>customMeasureCol</a:t>
            </a:r>
            <a:r>
              <a:rPr lang="en-US" sz="1600" dirty="0"/>
              <a:t>')</a:t>
            </a:r>
          </a:p>
          <a:p>
            <a:r>
              <a:rPr lang="en-US" sz="1600" dirty="0"/>
              <a:t>)</a:t>
            </a:r>
            <a:endParaRPr lang="en-US" sz="1600" dirty="0">
              <a:effectLst/>
            </a:endParaRPr>
          </a:p>
        </p:txBody>
      </p:sp>
    </p:spTree>
    <p:extLst>
      <p:ext uri="{BB962C8B-B14F-4D97-AF65-F5344CB8AC3E}">
        <p14:creationId xmlns:p14="http://schemas.microsoft.com/office/powerpoint/2010/main" val="210889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 2.4 </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with custom data mappings </a:t>
            </a:r>
          </a:p>
          <a:p>
            <a:pPr marL="0" indent="0">
              <a:buNone/>
            </a:pPr>
            <a:r>
              <a:rPr lang="en-US" u="sng" dirty="0"/>
              <a:t>Example 2.4</a:t>
            </a:r>
            <a:r>
              <a:rPr lang="en-US" dirty="0"/>
              <a:t> – Make a slight modification to our default data, and then account for the change using a custom mapping. </a:t>
            </a:r>
          </a:p>
        </p:txBody>
      </p:sp>
      <p:sp>
        <p:nvSpPr>
          <p:cNvPr id="5" name="TextBox 4">
            <a:extLst>
              <a:ext uri="{FF2B5EF4-FFF2-40B4-BE49-F238E27FC236}">
                <a16:creationId xmlns:a16="http://schemas.microsoft.com/office/drawing/2014/main" id="{71A40F21-6814-9649-A2E0-E3C837CC3BD9}"/>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02_CustomData.R</a:t>
            </a:r>
          </a:p>
        </p:txBody>
      </p:sp>
    </p:spTree>
    <p:extLst>
      <p:ext uri="{BB962C8B-B14F-4D97-AF65-F5344CB8AC3E}">
        <p14:creationId xmlns:p14="http://schemas.microsoft.com/office/powerpoint/2010/main" val="128604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#2 – Custom Data + Mapping</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Load non-standard data in the app</a:t>
            </a:r>
          </a:p>
          <a:p>
            <a:r>
              <a:rPr lang="en-US" dirty="0"/>
              <a:t>Create a custom mapping to simplify app configuration</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02_Excercise.R</a:t>
            </a:r>
          </a:p>
        </p:txBody>
      </p:sp>
    </p:spTree>
    <p:extLst>
      <p:ext uri="{BB962C8B-B14F-4D97-AF65-F5344CB8AC3E}">
        <p14:creationId xmlns:p14="http://schemas.microsoft.com/office/powerpoint/2010/main" val="108602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dirty="0"/>
              <a:t>Objective</a:t>
            </a:r>
          </a:p>
          <a:p>
            <a:pPr>
              <a:buFontTx/>
              <a:buChar char="-"/>
            </a:pPr>
            <a:r>
              <a:rPr lang="en-US" dirty="0"/>
              <a:t>Export a chart</a:t>
            </a:r>
          </a:p>
          <a:p>
            <a:pPr>
              <a:buFontTx/>
              <a:buChar char="-"/>
            </a:pPr>
            <a:r>
              <a:rPr lang="en-US" dirty="0"/>
              <a:t>Manually customizing chart code after export</a:t>
            </a:r>
          </a:p>
        </p:txBody>
      </p:sp>
      <p:sp>
        <p:nvSpPr>
          <p:cNvPr id="5" name="TextBox 4">
            <a:extLst>
              <a:ext uri="{FF2B5EF4-FFF2-40B4-BE49-F238E27FC236}">
                <a16:creationId xmlns:a16="http://schemas.microsoft.com/office/drawing/2014/main" id="{71A40F21-6814-9649-A2E0-E3C837CC3BD9}"/>
              </a:ext>
            </a:extLst>
          </p:cNvPr>
          <p:cNvSpPr txBox="1"/>
          <p:nvPr/>
        </p:nvSpPr>
        <p:spPr>
          <a:xfrm>
            <a:off x="10348200" y="180459"/>
            <a:ext cx="1632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03_Excercise.R</a:t>
            </a:r>
          </a:p>
        </p:txBody>
      </p:sp>
    </p:spTree>
    <p:extLst>
      <p:ext uri="{BB962C8B-B14F-4D97-AF65-F5344CB8AC3E}">
        <p14:creationId xmlns:p14="http://schemas.microsoft.com/office/powerpoint/2010/main" val="385704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a:xfrm>
            <a:off x="2574235" y="1875354"/>
            <a:ext cx="8928652" cy="4351338"/>
          </a:xfrm>
        </p:spPr>
        <p:txBody>
          <a:bodyPr>
            <a:normAutofit fontScale="92500" lnSpcReduction="20000"/>
          </a:bodyPr>
          <a:lstStyle/>
          <a:p>
            <a:pPr marL="0" indent="0">
              <a:buNone/>
            </a:pPr>
            <a:r>
              <a:rPr lang="en-US" dirty="0"/>
              <a:t>0.   Intro To </a:t>
            </a:r>
            <a:r>
              <a:rPr lang="en-US" dirty="0" err="1"/>
              <a:t>safetyGraphics</a:t>
            </a:r>
            <a:r>
              <a:rPr lang="en-US" dirty="0"/>
              <a:t> (20 min)</a:t>
            </a:r>
          </a:p>
          <a:p>
            <a:pPr marL="514350" indent="-514350">
              <a:buAutoNum type="arabicPeriod"/>
            </a:pPr>
            <a:r>
              <a:rPr lang="en-US" dirty="0"/>
              <a:t>Hello World (10 min)</a:t>
            </a:r>
          </a:p>
          <a:p>
            <a:pPr lvl="1"/>
            <a:r>
              <a:rPr lang="en-US" dirty="0"/>
              <a:t>Breakout 1</a:t>
            </a:r>
          </a:p>
          <a:p>
            <a:pPr marL="514350" indent="-514350">
              <a:buFont typeface="+mj-lt"/>
              <a:buAutoNum type="arabicPeriod"/>
            </a:pPr>
            <a:r>
              <a:rPr lang="en-US" dirty="0"/>
              <a:t>Loading Custom Data (30 min)</a:t>
            </a:r>
          </a:p>
          <a:p>
            <a:pPr lvl="1"/>
            <a:r>
              <a:rPr lang="en-US" dirty="0"/>
              <a:t>Breakout 2</a:t>
            </a:r>
          </a:p>
          <a:p>
            <a:pPr marL="514350" indent="-514350">
              <a:buFont typeface="+mj-lt"/>
              <a:buAutoNum type="arabicPeriod"/>
            </a:pPr>
            <a:r>
              <a:rPr lang="en-US" dirty="0"/>
              <a:t>Chart/App Export (10 min)</a:t>
            </a:r>
          </a:p>
          <a:p>
            <a:pPr marL="0" indent="0">
              <a:buNone/>
            </a:pPr>
            <a:r>
              <a:rPr lang="en-US" dirty="0"/>
              <a:t>-------------- Break ------------ (10 min)</a:t>
            </a:r>
          </a:p>
          <a:p>
            <a:pPr marL="0" indent="0">
              <a:buNone/>
            </a:pPr>
            <a:r>
              <a:rPr lang="en-US" dirty="0"/>
              <a:t>4. Creating Custom Charts (1 </a:t>
            </a:r>
            <a:r>
              <a:rPr lang="en-US" dirty="0" err="1"/>
              <a:t>hr</a:t>
            </a:r>
            <a:r>
              <a:rPr lang="en-US" dirty="0"/>
              <a:t>) </a:t>
            </a:r>
          </a:p>
          <a:p>
            <a:pPr lvl="1"/>
            <a:r>
              <a:rPr lang="en-US" dirty="0"/>
              <a:t>Breakout 3 &amp; 4</a:t>
            </a:r>
          </a:p>
          <a:p>
            <a:pPr marL="0" indent="0">
              <a:buNone/>
            </a:pPr>
            <a:r>
              <a:rPr lang="en-US" dirty="0"/>
              <a:t>5. Creating Custom Data Domains (40 min)</a:t>
            </a:r>
          </a:p>
          <a:p>
            <a:pPr marL="0" indent="0">
              <a:buNone/>
            </a:pPr>
            <a:r>
              <a:rPr lang="en-US" dirty="0"/>
              <a:t>6. Chat + Q&amp;A  (Also at </a:t>
            </a:r>
            <a:r>
              <a:rPr lang="en-US" dirty="0" err="1"/>
              <a:t>safetyGraphics</a:t>
            </a:r>
            <a:r>
              <a:rPr lang="en-US" dirty="0"/>
              <a:t> Booth during conference)</a:t>
            </a:r>
          </a:p>
        </p:txBody>
      </p:sp>
      <p:sp>
        <p:nvSpPr>
          <p:cNvPr id="4" name="TextBox 3">
            <a:extLst>
              <a:ext uri="{FF2B5EF4-FFF2-40B4-BE49-F238E27FC236}">
                <a16:creationId xmlns:a16="http://schemas.microsoft.com/office/drawing/2014/main" id="{49651350-15BF-354A-8B4A-81753A660661}"/>
              </a:ext>
            </a:extLst>
          </p:cNvPr>
          <p:cNvSpPr txBox="1"/>
          <p:nvPr/>
        </p:nvSpPr>
        <p:spPr>
          <a:xfrm>
            <a:off x="1148378" y="21991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527060" y="2663687"/>
            <a:ext cx="432000" cy="2473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148378" y="52099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87200" y="2304000"/>
            <a:ext cx="9974975" cy="190821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800" dirty="0"/>
              <a:t>Define charts in the app with the `charts` parameter</a:t>
            </a:r>
          </a:p>
          <a:p>
            <a:pPr marL="285750" indent="-285750">
              <a:buFontTx/>
              <a:buChar char="-"/>
            </a:pPr>
            <a:r>
              <a:rPr lang="en-US" dirty="0"/>
              <a:t>`charts` is a complex list that defines which charts are used in the app.</a:t>
            </a:r>
          </a:p>
          <a:p>
            <a:pPr marL="285750" indent="-285750">
              <a:buFontTx/>
              <a:buChar char="-"/>
            </a:pPr>
            <a:r>
              <a:rPr lang="en-US" dirty="0"/>
              <a:t>Charts defined in the `</a:t>
            </a:r>
            <a:r>
              <a:rPr lang="en-US" dirty="0" err="1"/>
              <a:t>safetyCharts</a:t>
            </a:r>
            <a:r>
              <a:rPr lang="en-US" dirty="0"/>
              <a:t>` package are included by default (see ?</a:t>
            </a:r>
            <a:r>
              <a:rPr lang="en-US" dirty="0" err="1"/>
              <a:t>makeChartConfig</a:t>
            </a:r>
            <a:r>
              <a:rPr lang="en-US" dirty="0"/>
              <a:t>)</a:t>
            </a:r>
          </a:p>
          <a:p>
            <a:pPr marL="285750" indent="-285750">
              <a:buFontTx/>
              <a:buChar char="-"/>
            </a:pPr>
            <a:r>
              <a:rPr lang="en-US" dirty="0"/>
              <a:t>Many types of chart are supported including </a:t>
            </a:r>
            <a:r>
              <a:rPr lang="en-US" dirty="0" err="1"/>
              <a:t>htmlwidgets</a:t>
            </a:r>
            <a:r>
              <a:rPr lang="en-US" dirty="0"/>
              <a:t>, shiny modules and static charts and tables.</a:t>
            </a:r>
          </a:p>
          <a:p>
            <a:pPr marL="285750" indent="-285750">
              <a:buFontTx/>
              <a:buChar char="-"/>
            </a:pPr>
            <a:r>
              <a:rPr lang="en-US" dirty="0"/>
              <a:t>Users can create custom charts by defining a `config` object and a `chart` function.</a:t>
            </a:r>
          </a:p>
          <a:p>
            <a:pPr marL="285750" indent="-285750">
              <a:buFontTx/>
              <a:buChar char="-"/>
            </a:pPr>
            <a:r>
              <a:rPr lang="en-US" dirty="0"/>
              <a:t>The </a:t>
            </a:r>
            <a:r>
              <a:rPr lang="en-US" dirty="0">
                <a:hlinkClick r:id="rId3"/>
              </a:rPr>
              <a:t>Custom Chart vignette</a:t>
            </a:r>
            <a:r>
              <a:rPr lang="en-US" dirty="0"/>
              <a:t> describes the chart workflow in detail.</a:t>
            </a:r>
          </a:p>
        </p:txBody>
      </p:sp>
    </p:spTree>
    <p:extLst>
      <p:ext uri="{BB962C8B-B14F-4D97-AF65-F5344CB8AC3E}">
        <p14:creationId xmlns:p14="http://schemas.microsoft.com/office/powerpoint/2010/main" val="428710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03B485-63B7-2040-BA49-068F6C99012A}"/>
              </a:ext>
            </a:extLst>
          </p:cNvPr>
          <p:cNvSpPr txBox="1">
            <a:spLocks/>
          </p:cNvSpPr>
          <p:nvPr/>
        </p:nvSpPr>
        <p:spPr>
          <a:xfrm>
            <a:off x="588546" y="916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Default Charts from </a:t>
            </a:r>
            <a:r>
              <a:rPr lang="en-US" dirty="0" err="1"/>
              <a:t>safetyCharts</a:t>
            </a:r>
            <a:endParaRPr lang="en-US" dirty="0"/>
          </a:p>
        </p:txBody>
      </p:sp>
      <p:pic>
        <p:nvPicPr>
          <p:cNvPr id="6" name="Picture 5">
            <a:extLst>
              <a:ext uri="{FF2B5EF4-FFF2-40B4-BE49-F238E27FC236}">
                <a16:creationId xmlns:a16="http://schemas.microsoft.com/office/drawing/2014/main" id="{4DE06152-D33E-DE46-BF17-374B55340CB1}"/>
              </a:ext>
            </a:extLst>
          </p:cNvPr>
          <p:cNvPicPr>
            <a:picLocks noChangeAspect="1"/>
          </p:cNvPicPr>
          <p:nvPr/>
        </p:nvPicPr>
        <p:blipFill>
          <a:blip r:embed="rId3"/>
          <a:stretch>
            <a:fillRect/>
          </a:stretch>
        </p:blipFill>
        <p:spPr>
          <a:xfrm>
            <a:off x="0" y="1024846"/>
            <a:ext cx="12192000" cy="5542708"/>
          </a:xfrm>
          <a:prstGeom prst="rect">
            <a:avLst/>
          </a:prstGeom>
        </p:spPr>
      </p:pic>
    </p:spTree>
    <p:extLst>
      <p:ext uri="{BB962C8B-B14F-4D97-AF65-F5344CB8AC3E}">
        <p14:creationId xmlns:p14="http://schemas.microsoft.com/office/powerpoint/2010/main" val="679561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t>
            </a:r>
            <a:r>
              <a:rPr lang="en-US" dirty="0" err="1"/>
              <a:t>makeChartConfig</a:t>
            </a:r>
            <a:endParaRPr lang="en-US" dirty="0"/>
          </a:p>
        </p:txBody>
      </p:sp>
      <p:pic>
        <p:nvPicPr>
          <p:cNvPr id="3" name="Picture 2">
            <a:extLst>
              <a:ext uri="{FF2B5EF4-FFF2-40B4-BE49-F238E27FC236}">
                <a16:creationId xmlns:a16="http://schemas.microsoft.com/office/drawing/2014/main" id="{75B956C3-6654-AB4A-A389-B4EEB4DB2E93}"/>
              </a:ext>
            </a:extLst>
          </p:cNvPr>
          <p:cNvPicPr>
            <a:picLocks noChangeAspect="1"/>
          </p:cNvPicPr>
          <p:nvPr/>
        </p:nvPicPr>
        <p:blipFill>
          <a:blip r:embed="rId3"/>
          <a:stretch>
            <a:fillRect/>
          </a:stretch>
        </p:blipFill>
        <p:spPr>
          <a:xfrm>
            <a:off x="1245600" y="1458032"/>
            <a:ext cx="8684892" cy="5205568"/>
          </a:xfrm>
          <a:prstGeom prst="rect">
            <a:avLst/>
          </a:prstGeom>
        </p:spPr>
      </p:pic>
    </p:spTree>
    <p:extLst>
      <p:ext uri="{BB962C8B-B14F-4D97-AF65-F5344CB8AC3E}">
        <p14:creationId xmlns:p14="http://schemas.microsoft.com/office/powerpoint/2010/main" val="1327304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3"/>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4"/>
              </a:rPr>
              <a:t>Link to wiki</a:t>
            </a:r>
            <a:endParaRPr lang="en-US" dirty="0"/>
          </a:p>
        </p:txBody>
      </p:sp>
      <p:sp>
        <p:nvSpPr>
          <p:cNvPr id="3" name="Right Arrow 2">
            <a:extLst>
              <a:ext uri="{FF2B5EF4-FFF2-40B4-BE49-F238E27FC236}">
                <a16:creationId xmlns:a16="http://schemas.microsoft.com/office/drawing/2014/main" id="{E7E9FF0A-8B8E-7940-8987-68CE3C1AE11B}"/>
              </a:ext>
            </a:extLst>
          </p:cNvPr>
          <p:cNvSpPr/>
          <p:nvPr/>
        </p:nvSpPr>
        <p:spPr>
          <a:xfrm>
            <a:off x="792000" y="1447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0E1C91E-CA3B-AD47-BD9A-5F97C4990EAB}"/>
              </a:ext>
            </a:extLst>
          </p:cNvPr>
          <p:cNvSpPr/>
          <p:nvPr/>
        </p:nvSpPr>
        <p:spPr>
          <a:xfrm>
            <a:off x="735600" y="2413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16866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06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3"/>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4126090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[[1]])</a:t>
            </a:r>
          </a:p>
        </p:txBody>
      </p:sp>
      <p:pic>
        <p:nvPicPr>
          <p:cNvPr id="4" name="Picture 3">
            <a:extLst>
              <a:ext uri="{FF2B5EF4-FFF2-40B4-BE49-F238E27FC236}">
                <a16:creationId xmlns:a16="http://schemas.microsoft.com/office/drawing/2014/main" id="{68CA45B3-774C-F84A-BD8E-4D3D5B441029}"/>
              </a:ext>
            </a:extLst>
          </p:cNvPr>
          <p:cNvPicPr>
            <a:picLocks noChangeAspect="1"/>
          </p:cNvPicPr>
          <p:nvPr/>
        </p:nvPicPr>
        <p:blipFill>
          <a:blip r:embed="rId2"/>
          <a:stretch>
            <a:fillRect/>
          </a:stretch>
        </p:blipFill>
        <p:spPr>
          <a:xfrm>
            <a:off x="588452" y="1183360"/>
            <a:ext cx="11084362" cy="5416222"/>
          </a:xfrm>
          <a:prstGeom prst="rect">
            <a:avLst/>
          </a:prstGeom>
        </p:spPr>
      </p:pic>
    </p:spTree>
    <p:extLst>
      <p:ext uri="{BB962C8B-B14F-4D97-AF65-F5344CB8AC3E}">
        <p14:creationId xmlns:p14="http://schemas.microsoft.com/office/powerpoint/2010/main" val="385621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4.1 / 4.2</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Customize the default charts from </a:t>
            </a:r>
            <a:r>
              <a:rPr lang="en-US" dirty="0" err="1"/>
              <a:t>safetyCharts</a:t>
            </a:r>
            <a:endParaRPr lang="en-US" dirty="0"/>
          </a:p>
          <a:p>
            <a:pPr marL="0" indent="0">
              <a:buNone/>
            </a:pPr>
            <a:r>
              <a:rPr lang="en-US" u="sng" dirty="0"/>
              <a:t>Example 4.1</a:t>
            </a:r>
            <a:r>
              <a:rPr lang="en-US" dirty="0"/>
              <a:t> – Drop unwanted charts</a:t>
            </a:r>
          </a:p>
          <a:p>
            <a:pPr marL="0" indent="0">
              <a:buNone/>
            </a:pPr>
            <a:r>
              <a:rPr lang="en-US" u="sng" dirty="0"/>
              <a:t>Example 4.2</a:t>
            </a:r>
            <a:r>
              <a:rPr lang="en-US" dirty="0"/>
              <a:t> – Edit metadata for a default chart</a:t>
            </a:r>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785360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#3 – Update Default Charts</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Practice configuring default charts</a:t>
            </a:r>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04_Excercise1.R</a:t>
            </a:r>
          </a:p>
        </p:txBody>
      </p:sp>
    </p:spTree>
    <p:extLst>
      <p:ext uri="{BB962C8B-B14F-4D97-AF65-F5344CB8AC3E}">
        <p14:creationId xmlns:p14="http://schemas.microsoft.com/office/powerpoint/2010/main" val="987979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1035270"/>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549979" y="630820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
        <p:nvSpPr>
          <p:cNvPr id="5" name="Title 1">
            <a:extLst>
              <a:ext uri="{FF2B5EF4-FFF2-40B4-BE49-F238E27FC236}">
                <a16:creationId xmlns:a16="http://schemas.microsoft.com/office/drawing/2014/main" id="{C24C0843-F07C-4444-A909-B5AD1C0E5582}"/>
              </a:ext>
            </a:extLst>
          </p:cNvPr>
          <p:cNvSpPr txBox="1">
            <a:spLocks/>
          </p:cNvSpPr>
          <p:nvPr/>
        </p:nvSpPr>
        <p:spPr>
          <a:xfrm>
            <a:off x="278296" y="365125"/>
            <a:ext cx="11075504" cy="7325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Adding Charts - Custom Chart Vignette</a:t>
            </a:r>
          </a:p>
        </p:txBody>
      </p:sp>
    </p:spTree>
    <p:extLst>
      <p:ext uri="{BB962C8B-B14F-4D97-AF65-F5344CB8AC3E}">
        <p14:creationId xmlns:p14="http://schemas.microsoft.com/office/powerpoint/2010/main" val="271915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00.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
        <p:nvSpPr>
          <p:cNvPr id="5" name="Right Arrow 4">
            <a:extLst>
              <a:ext uri="{FF2B5EF4-FFF2-40B4-BE49-F238E27FC236}">
                <a16:creationId xmlns:a16="http://schemas.microsoft.com/office/drawing/2014/main" id="{80E1C91E-CA3B-AD47-BD9A-5F97C4990EAB}"/>
              </a:ext>
            </a:extLst>
          </p:cNvPr>
          <p:cNvSpPr/>
          <p:nvPr/>
        </p:nvSpPr>
        <p:spPr>
          <a:xfrm>
            <a:off x="792000" y="3328200"/>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EEE01863-8CC6-A24B-9BDE-E9B7C4BDA007}"/>
              </a:ext>
            </a:extLst>
          </p:cNvPr>
          <p:cNvSpPr/>
          <p:nvPr/>
        </p:nvSpPr>
        <p:spPr>
          <a:xfrm>
            <a:off x="792000" y="6190086"/>
            <a:ext cx="878400" cy="2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39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Example 4.3 - 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
        <p:nvSpPr>
          <p:cNvPr id="10" name="TextBox 9">
            <a:extLst>
              <a:ext uri="{FF2B5EF4-FFF2-40B4-BE49-F238E27FC236}">
                <a16:creationId xmlns:a16="http://schemas.microsoft.com/office/drawing/2014/main" id="{959B01C0-B220-5943-90B5-928C13232C52}"/>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
        <p:nvSpPr>
          <p:cNvPr id="6" name="Left-Right Arrow 5">
            <a:extLst>
              <a:ext uri="{FF2B5EF4-FFF2-40B4-BE49-F238E27FC236}">
                <a16:creationId xmlns:a16="http://schemas.microsoft.com/office/drawing/2014/main" id="{76DA81B0-72F3-0047-86D7-F83170137679}"/>
              </a:ext>
            </a:extLst>
          </p:cNvPr>
          <p:cNvSpPr/>
          <p:nvPr/>
        </p:nvSpPr>
        <p:spPr>
          <a:xfrm>
            <a:off x="5414400" y="4212000"/>
            <a:ext cx="1987200" cy="280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91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E15C8-139C-C04D-92BD-2A71DE141F7D}"/>
              </a:ext>
            </a:extLst>
          </p:cNvPr>
          <p:cNvSpPr txBox="1">
            <a:spLocks/>
          </p:cNvSpPr>
          <p:nvPr/>
        </p:nvSpPr>
        <p:spPr>
          <a:xfrm>
            <a:off x="701626" y="351108"/>
            <a:ext cx="11161542" cy="840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Reusable Chart Functions &amp;  the </a:t>
            </a:r>
            <a:r>
              <a:rPr lang="en-US" dirty="0" err="1"/>
              <a:t>Tidyverse</a:t>
            </a:r>
            <a:endParaRPr lang="en-US" dirty="0"/>
          </a:p>
        </p:txBody>
      </p:sp>
      <p:sp>
        <p:nvSpPr>
          <p:cNvPr id="6" name="Content Placeholder 2">
            <a:extLst>
              <a:ext uri="{FF2B5EF4-FFF2-40B4-BE49-F238E27FC236}">
                <a16:creationId xmlns:a16="http://schemas.microsoft.com/office/drawing/2014/main" id="{9AE12227-04B2-B248-9B8E-76C379988726}"/>
              </a:ext>
            </a:extLst>
          </p:cNvPr>
          <p:cNvSpPr txBox="1">
            <a:spLocks/>
          </p:cNvSpPr>
          <p:nvPr/>
        </p:nvSpPr>
        <p:spPr>
          <a:xfrm>
            <a:off x="701626" y="1102069"/>
            <a:ext cx="10515600" cy="840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Many </a:t>
            </a:r>
            <a:r>
              <a:rPr lang="en-US" dirty="0" err="1"/>
              <a:t>tidyverse</a:t>
            </a:r>
            <a:r>
              <a:rPr lang="en-US" dirty="0"/>
              <a:t> packages (including </a:t>
            </a:r>
            <a:r>
              <a:rPr lang="en-US" dirty="0" err="1"/>
              <a:t>dplyr</a:t>
            </a:r>
            <a:r>
              <a:rPr lang="en-US" dirty="0"/>
              <a:t> and ggplot2) require some modification when used in functions. To make a long story short:</a:t>
            </a:r>
          </a:p>
        </p:txBody>
      </p:sp>
      <p:sp>
        <p:nvSpPr>
          <p:cNvPr id="8" name="Content Placeholder 2">
            <a:extLst>
              <a:ext uri="{FF2B5EF4-FFF2-40B4-BE49-F238E27FC236}">
                <a16:creationId xmlns:a16="http://schemas.microsoft.com/office/drawing/2014/main" id="{33878956-D38D-2B4B-8187-34DBC4A2AD0A}"/>
              </a:ext>
            </a:extLst>
          </p:cNvPr>
          <p:cNvSpPr txBox="1">
            <a:spLocks/>
          </p:cNvSpPr>
          <p:nvPr/>
        </p:nvSpPr>
        <p:spPr>
          <a:xfrm>
            <a:off x="1276058" y="5312283"/>
            <a:ext cx="9330982" cy="840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more details see: </a:t>
            </a:r>
            <a:r>
              <a:rPr lang="en-US" sz="2400" dirty="0">
                <a:hlinkClick r:id="rId3"/>
              </a:rPr>
              <a:t>Using ggplot2 in packages </a:t>
            </a:r>
            <a:r>
              <a:rPr lang="en-US" sz="2400" dirty="0"/>
              <a:t>, </a:t>
            </a:r>
            <a:r>
              <a:rPr lang="en-US" sz="2400" dirty="0">
                <a:hlinkClick r:id="rId4"/>
              </a:rPr>
              <a:t>Programming with dplyr</a:t>
            </a:r>
            <a:r>
              <a:rPr lang="en-US" sz="2400" dirty="0"/>
              <a:t> and the functional programming chapters in </a:t>
            </a:r>
            <a:r>
              <a:rPr lang="en-US" sz="2400" dirty="0">
                <a:hlinkClick r:id="rId5"/>
              </a:rPr>
              <a:t>Advanced R</a:t>
            </a:r>
            <a:endParaRPr lang="en-US" sz="2400" dirty="0">
              <a:hlinkClick r:id="rId6"/>
            </a:endParaRPr>
          </a:p>
          <a:p>
            <a:pPr marL="0" indent="0">
              <a:buNone/>
            </a:pPr>
            <a:endParaRPr lang="en-US" sz="2400" dirty="0"/>
          </a:p>
        </p:txBody>
      </p:sp>
      <p:sp>
        <p:nvSpPr>
          <p:cNvPr id="10" name="TextBox 9">
            <a:extLst>
              <a:ext uri="{FF2B5EF4-FFF2-40B4-BE49-F238E27FC236}">
                <a16:creationId xmlns:a16="http://schemas.microsoft.com/office/drawing/2014/main" id="{B3448217-6E77-F844-ADCC-7304EBBA56FB}"/>
              </a:ext>
            </a:extLst>
          </p:cNvPr>
          <p:cNvSpPr txBox="1"/>
          <p:nvPr/>
        </p:nvSpPr>
        <p:spPr>
          <a:xfrm>
            <a:off x="1580271" y="3429000"/>
            <a:ext cx="3576711"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mpg_drv_summary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 {</a:t>
            </a:r>
            <a:r>
              <a:rPr lang="en-US" dirty="0"/>
              <a:t> </a:t>
            </a:r>
          </a:p>
          <a:p>
            <a:r>
              <a:rPr lang="en-US" dirty="0">
                <a:solidFill>
                  <a:srgbClr val="06287E"/>
                </a:solidFill>
              </a:rPr>
              <a:t>    </a:t>
            </a:r>
            <a:r>
              <a:rPr lang="en-US" dirty="0" err="1">
                <a:solidFill>
                  <a:srgbClr val="06287E"/>
                </a:solidFill>
                <a:effectLst/>
              </a:rPr>
              <a:t>ggplot</a:t>
            </a:r>
            <a:r>
              <a:rPr lang="en-US" dirty="0">
                <a:effectLst/>
              </a:rPr>
              <a:t>(ggplot2</a:t>
            </a:r>
            <a:r>
              <a:rPr lang="en-US" dirty="0">
                <a:solidFill>
                  <a:srgbClr val="4070A0"/>
                </a:solidFill>
                <a:effectLst/>
              </a:rPr>
              <a:t>::</a:t>
            </a:r>
            <a:r>
              <a:rPr lang="en-US" dirty="0">
                <a:effectLst/>
              </a:rPr>
              <a:t>mpg)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a:t>
            </a:r>
            <a:r>
              <a:rPr lang="en-US" dirty="0" err="1">
                <a:effectLst/>
              </a:rPr>
              <a:t>drv</a:t>
            </a:r>
            <a:r>
              <a:rPr lang="en-US" dirty="0">
                <a:effectLst/>
              </a:rPr>
              <a:t>))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coord_flip</a:t>
            </a:r>
            <a:r>
              <a:rPr lang="en-US" dirty="0">
                <a:effectLst/>
              </a:rPr>
              <a:t>()</a:t>
            </a:r>
            <a:r>
              <a:rPr lang="en-US" dirty="0"/>
              <a:t> </a:t>
            </a:r>
          </a:p>
          <a:p>
            <a:r>
              <a:rPr lang="en-US" dirty="0">
                <a:effectLst/>
              </a:rPr>
              <a:t>}</a:t>
            </a:r>
            <a:endParaRPr lang="en-US" dirty="0"/>
          </a:p>
        </p:txBody>
      </p:sp>
      <p:sp>
        <p:nvSpPr>
          <p:cNvPr id="14" name="TextBox 13">
            <a:extLst>
              <a:ext uri="{FF2B5EF4-FFF2-40B4-BE49-F238E27FC236}">
                <a16:creationId xmlns:a16="http://schemas.microsoft.com/office/drawing/2014/main" id="{0458C87D-D1B2-BC4F-8955-AADDBFB510D0}"/>
              </a:ext>
            </a:extLst>
          </p:cNvPr>
          <p:cNvSpPr txBox="1"/>
          <p:nvPr/>
        </p:nvSpPr>
        <p:spPr>
          <a:xfrm>
            <a:off x="6586611" y="3218097"/>
            <a:ext cx="3710940"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effectLst/>
              </a:rPr>
              <a:t>col_summary</a:t>
            </a:r>
            <a:r>
              <a:rPr lang="en-US" dirty="0">
                <a:effectLst/>
              </a:rPr>
              <a:t> </a:t>
            </a:r>
            <a:r>
              <a:rPr lang="en-US" dirty="0">
                <a:solidFill>
                  <a:srgbClr val="007020"/>
                </a:solidFill>
                <a:effectLst/>
              </a:rPr>
              <a:t>&lt;-</a:t>
            </a:r>
            <a:r>
              <a:rPr lang="en-US" dirty="0">
                <a:effectLst/>
              </a:rPr>
              <a:t> </a:t>
            </a:r>
            <a:r>
              <a:rPr lang="en-US" b="1" dirty="0">
                <a:solidFill>
                  <a:srgbClr val="007020"/>
                </a:solidFill>
                <a:effectLst/>
              </a:rPr>
              <a:t>function</a:t>
            </a:r>
            <a:r>
              <a:rPr lang="en-US" dirty="0">
                <a:effectLst/>
              </a:rPr>
              <a:t>(df, col) {</a:t>
            </a:r>
          </a:p>
          <a:p>
            <a:r>
              <a:rPr lang="en-US" dirty="0">
                <a:solidFill>
                  <a:srgbClr val="06287E"/>
                </a:solidFill>
                <a:effectLst/>
              </a:rPr>
              <a:t>    </a:t>
            </a:r>
            <a:r>
              <a:rPr lang="en-US" dirty="0" err="1">
                <a:solidFill>
                  <a:srgbClr val="06287E"/>
                </a:solidFill>
                <a:effectLst/>
              </a:rPr>
              <a:t>ggplot</a:t>
            </a:r>
            <a:r>
              <a:rPr lang="en-US" dirty="0">
                <a:effectLst/>
              </a:rPr>
              <a:t>(df) </a:t>
            </a:r>
            <a:r>
              <a:rPr lang="en-US" dirty="0">
                <a:solidFill>
                  <a:srgbClr val="4070A0"/>
                </a:solidFill>
                <a:effectLst/>
              </a:rPr>
              <a:t>+</a:t>
            </a:r>
            <a:r>
              <a:rPr lang="en-US" dirty="0">
                <a:effectLst/>
              </a:rPr>
              <a:t> </a:t>
            </a:r>
          </a:p>
          <a:p>
            <a:r>
              <a:rPr lang="en-US" dirty="0">
                <a:solidFill>
                  <a:srgbClr val="06287E"/>
                </a:solidFill>
                <a:effectLst/>
              </a:rPr>
              <a:t>    </a:t>
            </a:r>
            <a:r>
              <a:rPr lang="en-US" dirty="0" err="1">
                <a:solidFill>
                  <a:srgbClr val="06287E"/>
                </a:solidFill>
                <a:effectLst/>
              </a:rPr>
              <a:t>geom_bar</a:t>
            </a:r>
            <a:r>
              <a:rPr lang="en-US" dirty="0">
                <a:effectLst/>
              </a:rPr>
              <a:t>(</a:t>
            </a:r>
            <a:r>
              <a:rPr lang="en-US" dirty="0" err="1">
                <a:solidFill>
                  <a:srgbClr val="06287E"/>
                </a:solidFill>
                <a:effectLst/>
              </a:rPr>
              <a:t>aes</a:t>
            </a:r>
            <a:r>
              <a:rPr lang="en-US" dirty="0">
                <a:effectLst/>
              </a:rPr>
              <a:t>(</a:t>
            </a:r>
            <a:r>
              <a:rPr lang="en-US" dirty="0">
                <a:solidFill>
                  <a:srgbClr val="7D9029"/>
                </a:solidFill>
                <a:effectLst/>
              </a:rPr>
              <a:t>x =</a:t>
            </a:r>
            <a:r>
              <a:rPr lang="en-US" dirty="0">
                <a:effectLst/>
              </a:rPr>
              <a:t> .data[[col]])) </a:t>
            </a:r>
            <a:r>
              <a:rPr lang="en-US" dirty="0">
                <a:solidFill>
                  <a:srgbClr val="4070A0"/>
                </a:solidFill>
                <a:effectLst/>
              </a:rPr>
              <a:t>+</a:t>
            </a:r>
            <a:endParaRPr lang="en-US" dirty="0">
              <a:solidFill>
                <a:srgbClr val="4070A0"/>
              </a:solidFill>
            </a:endParaRPr>
          </a:p>
          <a:p>
            <a:r>
              <a:rPr lang="en-US" dirty="0">
                <a:solidFill>
                  <a:srgbClr val="4070A0"/>
                </a:solidFill>
                <a:effectLst/>
              </a:rPr>
              <a:t>    </a:t>
            </a:r>
            <a:r>
              <a:rPr lang="en-US" dirty="0" err="1">
                <a:solidFill>
                  <a:srgbClr val="06287E"/>
                </a:solidFill>
                <a:effectLst/>
              </a:rPr>
              <a:t>coord_flip</a:t>
            </a:r>
            <a:r>
              <a:rPr lang="en-US" dirty="0">
                <a:effectLst/>
              </a:rPr>
              <a:t>()</a:t>
            </a:r>
            <a:r>
              <a:rPr lang="en-US" dirty="0"/>
              <a:t> </a:t>
            </a:r>
          </a:p>
          <a:p>
            <a:r>
              <a:rPr lang="en-US" dirty="0">
                <a:effectLst/>
              </a:rPr>
              <a:t>}</a:t>
            </a:r>
            <a:r>
              <a:rPr lang="en-US" dirty="0"/>
              <a:t> </a:t>
            </a:r>
          </a:p>
          <a:p>
            <a:r>
              <a:rPr lang="en-US" dirty="0" err="1">
                <a:solidFill>
                  <a:srgbClr val="06287E"/>
                </a:solidFill>
                <a:effectLst/>
              </a:rPr>
              <a:t>col_summary</a:t>
            </a:r>
            <a:r>
              <a:rPr lang="en-US" dirty="0">
                <a:effectLst/>
              </a:rPr>
              <a:t>(mpg, </a:t>
            </a:r>
            <a:r>
              <a:rPr lang="en-US" dirty="0">
                <a:solidFill>
                  <a:srgbClr val="4070A0"/>
                </a:solidFill>
                <a:effectLst/>
              </a:rPr>
              <a:t>"</a:t>
            </a:r>
            <a:r>
              <a:rPr lang="en-US" dirty="0" err="1">
                <a:solidFill>
                  <a:srgbClr val="4070A0"/>
                </a:solidFill>
                <a:effectLst/>
              </a:rPr>
              <a:t>drv</a:t>
            </a:r>
            <a:r>
              <a:rPr lang="en-US" dirty="0">
                <a:solidFill>
                  <a:srgbClr val="4070A0"/>
                </a:solidFill>
                <a:effectLst/>
              </a:rPr>
              <a:t>"</a:t>
            </a:r>
            <a:r>
              <a:rPr lang="en-US" dirty="0">
                <a:effectLst/>
              </a:rPr>
              <a:t>)</a:t>
            </a:r>
            <a:endParaRPr lang="en-US" dirty="0"/>
          </a:p>
        </p:txBody>
      </p:sp>
      <p:sp>
        <p:nvSpPr>
          <p:cNvPr id="15" name="Right Arrow 14">
            <a:extLst>
              <a:ext uri="{FF2B5EF4-FFF2-40B4-BE49-F238E27FC236}">
                <a16:creationId xmlns:a16="http://schemas.microsoft.com/office/drawing/2014/main" id="{1DE5AB3D-63B4-F44C-B2B9-0FC95E8F9A94}"/>
              </a:ext>
            </a:extLst>
          </p:cNvPr>
          <p:cNvSpPr/>
          <p:nvPr/>
        </p:nvSpPr>
        <p:spPr>
          <a:xfrm>
            <a:off x="5309088" y="3926532"/>
            <a:ext cx="1125416" cy="48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4D5FDB-B4B4-EF49-9C5F-BBA520DDD18B}"/>
              </a:ext>
            </a:extLst>
          </p:cNvPr>
          <p:cNvSpPr txBox="1"/>
          <p:nvPr/>
        </p:nvSpPr>
        <p:spPr>
          <a:xfrm>
            <a:off x="1276058" y="1913339"/>
            <a:ext cx="9330982"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lvl="1" indent="0" algn="ctr">
              <a:buNone/>
            </a:pPr>
            <a:r>
              <a:rPr lang="en-US" sz="3200" dirty="0"/>
              <a:t>We recommend using the .data[[]] pronoun in </a:t>
            </a:r>
            <a:r>
              <a:rPr lang="en-US" sz="3200" dirty="0" err="1"/>
              <a:t>safetyGraphics</a:t>
            </a:r>
            <a:r>
              <a:rPr lang="en-US" sz="3200" dirty="0"/>
              <a:t> chart functions.  </a:t>
            </a:r>
          </a:p>
        </p:txBody>
      </p:sp>
    </p:spTree>
    <p:extLst>
      <p:ext uri="{BB962C8B-B14F-4D97-AF65-F5344CB8AC3E}">
        <p14:creationId xmlns:p14="http://schemas.microsoft.com/office/powerpoint/2010/main" val="1533160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4.3 / 4.4 / 4.5</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Add custom charts to </a:t>
            </a:r>
            <a:r>
              <a:rPr lang="en-US" dirty="0" err="1"/>
              <a:t>safetyGraphics</a:t>
            </a:r>
            <a:endParaRPr lang="en-US" dirty="0"/>
          </a:p>
          <a:p>
            <a:pPr marL="0" indent="0">
              <a:buNone/>
            </a:pPr>
            <a:r>
              <a:rPr lang="en-US" u="sng" dirty="0"/>
              <a:t>Example 4.3</a:t>
            </a:r>
            <a:r>
              <a:rPr lang="en-US" dirty="0"/>
              <a:t> – Hello World Chart </a:t>
            </a:r>
          </a:p>
          <a:p>
            <a:pPr marL="0" indent="0">
              <a:buNone/>
            </a:pPr>
            <a:r>
              <a:rPr lang="en-US" u="sng" dirty="0"/>
              <a:t>Example 4.4</a:t>
            </a:r>
            <a:r>
              <a:rPr lang="en-US" dirty="0"/>
              <a:t> – Simple custom demographics histogram </a:t>
            </a:r>
          </a:p>
          <a:p>
            <a:pPr marL="0" indent="0">
              <a:buNone/>
            </a:pPr>
            <a:r>
              <a:rPr lang="en-US" u="sng" dirty="0"/>
              <a:t>Example 4.5 </a:t>
            </a:r>
            <a:r>
              <a:rPr lang="en-US" dirty="0"/>
              <a:t>– Lab Outlier Explorer - Static</a:t>
            </a:r>
          </a:p>
          <a:p>
            <a:pPr marL="0" indent="0">
              <a:buNone/>
            </a:pPr>
            <a:r>
              <a:rPr lang="en-US" u="sng" dirty="0"/>
              <a:t>Example 4.6</a:t>
            </a:r>
            <a:r>
              <a:rPr lang="en-US" dirty="0"/>
              <a:t> (optional) – Lab Outlier Explorer – Shiny Module</a:t>
            </a:r>
          </a:p>
          <a:p>
            <a:pPr marL="0" indent="0">
              <a:buNone/>
            </a:pPr>
            <a:endParaRPr lang="en-US" dirty="0"/>
          </a:p>
        </p:txBody>
      </p:sp>
      <p:sp>
        <p:nvSpPr>
          <p:cNvPr id="5" name="TextBox 4">
            <a:extLst>
              <a:ext uri="{FF2B5EF4-FFF2-40B4-BE49-F238E27FC236}">
                <a16:creationId xmlns:a16="http://schemas.microsoft.com/office/drawing/2014/main" id="{73675A73-2717-A742-9F6F-069AF16F2C6C}"/>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04_CustomCharts.R</a:t>
            </a:r>
          </a:p>
        </p:txBody>
      </p:sp>
    </p:spTree>
    <p:extLst>
      <p:ext uri="{BB962C8B-B14F-4D97-AF65-F5344CB8AC3E}">
        <p14:creationId xmlns:p14="http://schemas.microsoft.com/office/powerpoint/2010/main" val="284230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4B2-4279-1E48-AB46-2586F1DAD694}"/>
              </a:ext>
            </a:extLst>
          </p:cNvPr>
          <p:cNvSpPr>
            <a:spLocks noGrp="1"/>
          </p:cNvSpPr>
          <p:nvPr>
            <p:ph type="title"/>
          </p:nvPr>
        </p:nvSpPr>
        <p:spPr/>
        <p:txBody>
          <a:bodyPr/>
          <a:lstStyle/>
          <a:p>
            <a:r>
              <a:rPr lang="en-US" dirty="0"/>
              <a:t>Breakout #4 – Custom Chart Creation</a:t>
            </a:r>
          </a:p>
        </p:txBody>
      </p:sp>
      <p:sp>
        <p:nvSpPr>
          <p:cNvPr id="3" name="Content Placeholder 2">
            <a:extLst>
              <a:ext uri="{FF2B5EF4-FFF2-40B4-BE49-F238E27FC236}">
                <a16:creationId xmlns:a16="http://schemas.microsoft.com/office/drawing/2014/main" id="{9BBCF344-F76B-2849-AD0D-4D2B36523E48}"/>
              </a:ext>
            </a:extLst>
          </p:cNvPr>
          <p:cNvSpPr>
            <a:spLocks noGrp="1"/>
          </p:cNvSpPr>
          <p:nvPr>
            <p:ph idx="1"/>
          </p:nvPr>
        </p:nvSpPr>
        <p:spPr/>
        <p:txBody>
          <a:bodyPr/>
          <a:lstStyle/>
          <a:p>
            <a:pPr marL="0" indent="0">
              <a:buNone/>
            </a:pPr>
            <a:r>
              <a:rPr lang="en-US" dirty="0"/>
              <a:t>Objectives</a:t>
            </a:r>
          </a:p>
          <a:p>
            <a:r>
              <a:rPr lang="en-US" dirty="0"/>
              <a:t>Adapt a static chart for use in </a:t>
            </a:r>
            <a:r>
              <a:rPr lang="en-US" dirty="0" err="1"/>
              <a:t>safetyGraphics</a:t>
            </a:r>
            <a:endParaRPr lang="en-US" dirty="0"/>
          </a:p>
          <a:p>
            <a:endParaRPr lang="en-US" dirty="0"/>
          </a:p>
        </p:txBody>
      </p:sp>
      <p:sp>
        <p:nvSpPr>
          <p:cNvPr id="4" name="TextBox 3">
            <a:extLst>
              <a:ext uri="{FF2B5EF4-FFF2-40B4-BE49-F238E27FC236}">
                <a16:creationId xmlns:a16="http://schemas.microsoft.com/office/drawing/2014/main" id="{94FC0DC1-1A48-D24E-8E63-2FDD4852330A}"/>
              </a:ext>
            </a:extLst>
          </p:cNvPr>
          <p:cNvSpPr txBox="1"/>
          <p:nvPr/>
        </p:nvSpPr>
        <p:spPr>
          <a:xfrm>
            <a:off x="9959400" y="180459"/>
            <a:ext cx="2043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04_Excercise2.R</a:t>
            </a:r>
          </a:p>
        </p:txBody>
      </p:sp>
    </p:spTree>
    <p:extLst>
      <p:ext uri="{BB962C8B-B14F-4D97-AF65-F5344CB8AC3E}">
        <p14:creationId xmlns:p14="http://schemas.microsoft.com/office/powerpoint/2010/main" val="3492815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05.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err="1"/>
              <a:t>safetyGraphicsApp</a:t>
            </a:r>
            <a:r>
              <a:rPr lang="en-US" dirty="0"/>
              <a:t>() – mapping</a:t>
            </a:r>
          </a:p>
        </p:txBody>
      </p:sp>
      <p:sp>
        <p:nvSpPr>
          <p:cNvPr id="7" name="TextBox 6">
            <a:extLst>
              <a:ext uri="{FF2B5EF4-FFF2-40B4-BE49-F238E27FC236}">
                <a16:creationId xmlns:a16="http://schemas.microsoft.com/office/drawing/2014/main" id="{66BF65C4-E572-AA47-86C6-06965F47988E}"/>
              </a:ext>
            </a:extLst>
          </p:cNvPr>
          <p:cNvSpPr txBox="1"/>
          <p:nvPr/>
        </p:nvSpPr>
        <p:spPr>
          <a:xfrm>
            <a:off x="3160800" y="1506022"/>
            <a:ext cx="133389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err="1"/>
              <a:t>domainData</a:t>
            </a:r>
            <a:endParaRPr lang="en-US" dirty="0"/>
          </a:p>
        </p:txBody>
      </p:sp>
      <p:sp>
        <p:nvSpPr>
          <p:cNvPr id="10" name="TextBox 9">
            <a:extLst>
              <a:ext uri="{FF2B5EF4-FFF2-40B4-BE49-F238E27FC236}">
                <a16:creationId xmlns:a16="http://schemas.microsoft.com/office/drawing/2014/main" id="{091C38D0-9C6D-F243-ADBC-4EA309878B3A}"/>
              </a:ext>
            </a:extLst>
          </p:cNvPr>
          <p:cNvSpPr txBox="1"/>
          <p:nvPr/>
        </p:nvSpPr>
        <p:spPr>
          <a:xfrm>
            <a:off x="4884659" y="1506022"/>
            <a:ext cx="1019831"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mapping</a:t>
            </a:r>
          </a:p>
        </p:txBody>
      </p:sp>
      <p:sp>
        <p:nvSpPr>
          <p:cNvPr id="11" name="TextBox 10">
            <a:extLst>
              <a:ext uri="{FF2B5EF4-FFF2-40B4-BE49-F238E27FC236}">
                <a16:creationId xmlns:a16="http://schemas.microsoft.com/office/drawing/2014/main" id="{7DC8203E-5656-5544-9057-A217426BFB44}"/>
              </a:ext>
            </a:extLst>
          </p:cNvPr>
          <p:cNvSpPr txBox="1"/>
          <p:nvPr/>
        </p:nvSpPr>
        <p:spPr>
          <a:xfrm>
            <a:off x="6433112" y="1506022"/>
            <a:ext cx="761747"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charts</a:t>
            </a:r>
          </a:p>
        </p:txBody>
      </p:sp>
      <p:sp>
        <p:nvSpPr>
          <p:cNvPr id="12" name="TextBox 11">
            <a:extLst>
              <a:ext uri="{FF2B5EF4-FFF2-40B4-BE49-F238E27FC236}">
                <a16:creationId xmlns:a16="http://schemas.microsoft.com/office/drawing/2014/main" id="{70F9B107-F769-244B-9A68-CDFCC858E4A4}"/>
              </a:ext>
            </a:extLst>
          </p:cNvPr>
          <p:cNvSpPr txBox="1"/>
          <p:nvPr/>
        </p:nvSpPr>
        <p:spPr>
          <a:xfrm>
            <a:off x="7584827" y="1506022"/>
            <a:ext cx="6679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meta</a:t>
            </a:r>
          </a:p>
        </p:txBody>
      </p:sp>
      <p:sp>
        <p:nvSpPr>
          <p:cNvPr id="13" name="TextBox 12">
            <a:extLst>
              <a:ext uri="{FF2B5EF4-FFF2-40B4-BE49-F238E27FC236}">
                <a16:creationId xmlns:a16="http://schemas.microsoft.com/office/drawing/2014/main" id="{630A0FC1-BC70-4848-BF4C-7CD210338090}"/>
              </a:ext>
            </a:extLst>
          </p:cNvPr>
          <p:cNvSpPr txBox="1"/>
          <p:nvPr/>
        </p:nvSpPr>
        <p:spPr>
          <a:xfrm>
            <a:off x="1060164" y="2243436"/>
            <a:ext cx="9688652" cy="273921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800" dirty="0"/>
              <a:t>Customize charts and data configuration with `meta` parameter</a:t>
            </a:r>
          </a:p>
          <a:p>
            <a:pPr marL="285750" indent="-285750">
              <a:buFontTx/>
              <a:buChar char="-"/>
            </a:pPr>
            <a:r>
              <a:rPr lang="en-US" dirty="0"/>
              <a:t>`meta` is a </a:t>
            </a:r>
            <a:r>
              <a:rPr lang="en-US" dirty="0" err="1"/>
              <a:t>dataframe</a:t>
            </a:r>
            <a:r>
              <a:rPr lang="en-US" dirty="0"/>
              <a:t> that defines the columns and fields used in </a:t>
            </a:r>
            <a:r>
              <a:rPr lang="en-US" dirty="0" err="1"/>
              <a:t>safetyGraphics</a:t>
            </a:r>
            <a:r>
              <a:rPr lang="en-US" dirty="0"/>
              <a:t> charts</a:t>
            </a:r>
          </a:p>
          <a:p>
            <a:pPr marL="285750" indent="-285750">
              <a:buFontTx/>
              <a:buChar char="-"/>
            </a:pPr>
            <a:r>
              <a:rPr lang="en-US" dirty="0"/>
              <a:t>A default set of metadata for Adverse events (‘</a:t>
            </a:r>
            <a:r>
              <a:rPr lang="en-US" dirty="0" err="1"/>
              <a:t>aes</a:t>
            </a:r>
            <a:r>
              <a:rPr lang="en-US" dirty="0"/>
              <a:t>’), lab results (‘labs’) and demographics (‘dm’) is included as `</a:t>
            </a:r>
            <a:r>
              <a:rPr lang="en-US" dirty="0" err="1"/>
              <a:t>safetyGraphics</a:t>
            </a:r>
            <a:r>
              <a:rPr lang="en-US" dirty="0"/>
              <a:t>::meta`</a:t>
            </a:r>
          </a:p>
          <a:p>
            <a:pPr marL="285750" indent="-285750">
              <a:buFontTx/>
              <a:buChar char="-"/>
            </a:pPr>
            <a:r>
              <a:rPr lang="en-US" dirty="0"/>
              <a:t>Determines which data domains are included in the app.</a:t>
            </a:r>
          </a:p>
          <a:p>
            <a:pPr marL="285750" indent="-285750">
              <a:buFontTx/>
              <a:buChar char="-"/>
            </a:pPr>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marL="285750" indent="-285750">
              <a:buFontTx/>
              <a:buChar char="-"/>
            </a:pPr>
            <a:endParaRPr lang="en-US" dirty="0"/>
          </a:p>
        </p:txBody>
      </p:sp>
    </p:spTree>
    <p:extLst>
      <p:ext uri="{BB962C8B-B14F-4D97-AF65-F5344CB8AC3E}">
        <p14:creationId xmlns:p14="http://schemas.microsoft.com/office/powerpoint/2010/main" val="2373491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89763" y="1253357"/>
            <a:ext cx="8403838" cy="5559821"/>
          </a:xfrm>
          <a:prstGeom prst="rect">
            <a:avLst/>
          </a:prstGeom>
        </p:spPr>
      </p:pic>
      <p:sp>
        <p:nvSpPr>
          <p:cNvPr id="4" name="TextBox 3">
            <a:extLst>
              <a:ext uri="{FF2B5EF4-FFF2-40B4-BE49-F238E27FC236}">
                <a16:creationId xmlns:a16="http://schemas.microsoft.com/office/drawing/2014/main" id="{53F2650D-2A4F-844E-ACD8-D5709E597B21}"/>
              </a:ext>
            </a:extLst>
          </p:cNvPr>
          <p:cNvSpPr txBox="1"/>
          <p:nvPr/>
        </p:nvSpPr>
        <p:spPr>
          <a:xfrm>
            <a:off x="103909" y="358306"/>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view default metadata</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View(</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::meta)</a:t>
            </a:r>
          </a:p>
        </p:txBody>
      </p:sp>
    </p:spTree>
    <p:extLst>
      <p:ext uri="{BB962C8B-B14F-4D97-AF65-F5344CB8AC3E}">
        <p14:creationId xmlns:p14="http://schemas.microsoft.com/office/powerpoint/2010/main" val="422851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a:t>
            </a:r>
          </a:p>
        </p:txBody>
      </p:sp>
      <p:sp>
        <p:nvSpPr>
          <p:cNvPr id="4" name="TextBox 3">
            <a:extLst>
              <a:ext uri="{FF2B5EF4-FFF2-40B4-BE49-F238E27FC236}">
                <a16:creationId xmlns:a16="http://schemas.microsoft.com/office/drawing/2014/main" id="{6D381B0B-A10C-674F-BFE8-A6BD1565F3FA}"/>
              </a:ext>
            </a:extLst>
          </p:cNvPr>
          <p:cNvSpPr txBox="1"/>
          <p:nvPr/>
        </p:nvSpPr>
        <p:spPr>
          <a:xfrm>
            <a:off x="460012" y="1644926"/>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3217143" y="19034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3742799" y="2211228"/>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4513162" y="255385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209236" y="1630101"/>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5230836" y="39874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209236" y="6037090"/>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5571675" y="2128395"/>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5623649" y="4307951"/>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5623649" y="3925929"/>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5623649" y="1596841"/>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5571675" y="6388474"/>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5571675" y="5969210"/>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D0DB-11D8-2544-9CB7-CA4698DDA446}"/>
              </a:ext>
            </a:extLst>
          </p:cNvPr>
          <p:cNvSpPr>
            <a:spLocks noGrp="1"/>
          </p:cNvSpPr>
          <p:nvPr>
            <p:ph type="title"/>
          </p:nvPr>
        </p:nvSpPr>
        <p:spPr/>
        <p:txBody>
          <a:bodyPr/>
          <a:lstStyle/>
          <a:p>
            <a:r>
              <a:rPr lang="en-US" dirty="0"/>
              <a:t>Examples 5.1 / 5.2 / 5.3</a:t>
            </a:r>
          </a:p>
        </p:txBody>
      </p:sp>
      <p:sp>
        <p:nvSpPr>
          <p:cNvPr id="3" name="Content Placeholder 2">
            <a:extLst>
              <a:ext uri="{FF2B5EF4-FFF2-40B4-BE49-F238E27FC236}">
                <a16:creationId xmlns:a16="http://schemas.microsoft.com/office/drawing/2014/main" id="{255F106E-BEAC-4240-AE64-A882F8150E89}"/>
              </a:ext>
            </a:extLst>
          </p:cNvPr>
          <p:cNvSpPr>
            <a:spLocks noGrp="1"/>
          </p:cNvSpPr>
          <p:nvPr>
            <p:ph idx="1"/>
          </p:nvPr>
        </p:nvSpPr>
        <p:spPr>
          <a:xfrm>
            <a:off x="838200" y="1825625"/>
            <a:ext cx="10876200" cy="4351338"/>
          </a:xfrm>
        </p:spPr>
        <p:txBody>
          <a:bodyPr/>
          <a:lstStyle/>
          <a:p>
            <a:pPr marL="0" indent="0">
              <a:buNone/>
            </a:pPr>
            <a:r>
              <a:rPr lang="en-US" u="sng" dirty="0"/>
              <a:t>Objective</a:t>
            </a:r>
            <a:r>
              <a:rPr lang="en-US" dirty="0"/>
              <a:t> - Gain experience using the `meta` parameter for `</a:t>
            </a:r>
            <a:r>
              <a:rPr lang="en-US" dirty="0" err="1"/>
              <a:t>safetyGraphicsApp</a:t>
            </a:r>
            <a:r>
              <a:rPr lang="en-US" dirty="0"/>
              <a:t>()` to create custom data domains</a:t>
            </a:r>
          </a:p>
          <a:p>
            <a:pPr marL="0" indent="0">
              <a:buNone/>
            </a:pPr>
            <a:r>
              <a:rPr lang="en-US" u="sng" dirty="0"/>
              <a:t>Example 5.1</a:t>
            </a:r>
            <a:r>
              <a:rPr lang="en-US" dirty="0"/>
              <a:t> – Create a vitals domains using labs as a template</a:t>
            </a:r>
          </a:p>
          <a:p>
            <a:pPr marL="0" indent="0">
              <a:buNone/>
            </a:pPr>
            <a:r>
              <a:rPr lang="en-US" u="sng" dirty="0"/>
              <a:t>Example 5.2</a:t>
            </a:r>
            <a:r>
              <a:rPr lang="en-US" dirty="0"/>
              <a:t> – Create a hello world domain from scratch</a:t>
            </a:r>
          </a:p>
          <a:p>
            <a:pPr marL="0" indent="0">
              <a:buNone/>
            </a:pPr>
            <a:r>
              <a:rPr lang="en-US" u="sng" dirty="0"/>
              <a:t>Example 5.3</a:t>
            </a:r>
            <a:r>
              <a:rPr lang="en-US" dirty="0"/>
              <a:t> – Create an </a:t>
            </a:r>
            <a:r>
              <a:rPr lang="en-US" dirty="0" err="1"/>
              <a:t>ecg</a:t>
            </a:r>
            <a:r>
              <a:rPr lang="en-US" dirty="0"/>
              <a:t> domains with custom charts </a:t>
            </a:r>
          </a:p>
        </p:txBody>
      </p:sp>
      <p:sp>
        <p:nvSpPr>
          <p:cNvPr id="5" name="TextBox 4">
            <a:extLst>
              <a:ext uri="{FF2B5EF4-FFF2-40B4-BE49-F238E27FC236}">
                <a16:creationId xmlns:a16="http://schemas.microsoft.com/office/drawing/2014/main" id="{73675A73-2717-A742-9F6F-069AF16F2C6C}"/>
              </a:ext>
            </a:extLst>
          </p:cNvPr>
          <p:cNvSpPr txBox="1"/>
          <p:nvPr/>
        </p:nvSpPr>
        <p:spPr>
          <a:xfrm>
            <a:off x="9462052" y="180459"/>
            <a:ext cx="254034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0" indent="0">
              <a:buNone/>
            </a:pPr>
            <a:r>
              <a:rPr lang="en-US" dirty="0"/>
              <a:t>05_CustomDomain.R</a:t>
            </a:r>
          </a:p>
        </p:txBody>
      </p:sp>
    </p:spTree>
    <p:extLst>
      <p:ext uri="{BB962C8B-B14F-4D97-AF65-F5344CB8AC3E}">
        <p14:creationId xmlns:p14="http://schemas.microsoft.com/office/powerpoint/2010/main" val="2720870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09BD8-9EF8-674D-993E-10A6ABB01175}"/>
              </a:ext>
            </a:extLst>
          </p:cNvPr>
          <p:cNvPicPr>
            <a:picLocks noChangeAspect="1"/>
          </p:cNvPicPr>
          <p:nvPr/>
        </p:nvPicPr>
        <p:blipFill>
          <a:blip r:embed="rId2"/>
          <a:stretch>
            <a:fillRect/>
          </a:stretch>
        </p:blipFill>
        <p:spPr>
          <a:xfrm>
            <a:off x="0" y="1325563"/>
            <a:ext cx="12192000" cy="5148120"/>
          </a:xfrm>
          <a:prstGeom prst="rect">
            <a:avLst/>
          </a:prstGeom>
        </p:spPr>
      </p:pic>
      <p:sp>
        <p:nvSpPr>
          <p:cNvPr id="2" name="Title 1">
            <a:extLst>
              <a:ext uri="{FF2B5EF4-FFF2-40B4-BE49-F238E27FC236}">
                <a16:creationId xmlns:a16="http://schemas.microsoft.com/office/drawing/2014/main" id="{C23CF41D-692E-A54B-88F5-822B16ABF533}"/>
              </a:ext>
            </a:extLst>
          </p:cNvPr>
          <p:cNvSpPr>
            <a:spLocks noGrp="1"/>
          </p:cNvSpPr>
          <p:nvPr>
            <p:ph type="title"/>
          </p:nvPr>
        </p:nvSpPr>
        <p:spPr>
          <a:xfrm>
            <a:off x="838200" y="0"/>
            <a:ext cx="10515600" cy="1325563"/>
          </a:xfrm>
        </p:spPr>
        <p:txBody>
          <a:bodyPr/>
          <a:lstStyle/>
          <a:p>
            <a:r>
              <a:rPr lang="en-US" dirty="0"/>
              <a:t>Full implementation of custom ECG domain</a:t>
            </a:r>
          </a:p>
        </p:txBody>
      </p:sp>
      <p:sp>
        <p:nvSpPr>
          <p:cNvPr id="8" name="TextBox 7">
            <a:extLst>
              <a:ext uri="{FF2B5EF4-FFF2-40B4-BE49-F238E27FC236}">
                <a16:creationId xmlns:a16="http://schemas.microsoft.com/office/drawing/2014/main" id="{A57C133F-5B9D-3346-B234-CB48839C76A7}"/>
              </a:ext>
            </a:extLst>
          </p:cNvPr>
          <p:cNvSpPr txBox="1"/>
          <p:nvPr/>
        </p:nvSpPr>
        <p:spPr>
          <a:xfrm>
            <a:off x="838200" y="956231"/>
            <a:ext cx="6096000" cy="369332"/>
          </a:xfrm>
          <a:prstGeom prst="rect">
            <a:avLst/>
          </a:prstGeom>
          <a:noFill/>
        </p:spPr>
        <p:txBody>
          <a:bodyPr wrap="square">
            <a:spAutoFit/>
          </a:bodyPr>
          <a:lstStyle/>
          <a:p>
            <a:r>
              <a:rPr lang="en-US" dirty="0">
                <a:hlinkClick r:id="rId3"/>
              </a:rPr>
              <a:t>https://github.com/SafetyGraphics/safetyCharts/pull/90</a:t>
            </a:r>
            <a:endParaRPr lang="en-US" dirty="0"/>
          </a:p>
        </p:txBody>
      </p:sp>
    </p:spTree>
    <p:extLst>
      <p:ext uri="{BB962C8B-B14F-4D97-AF65-F5344CB8AC3E}">
        <p14:creationId xmlns:p14="http://schemas.microsoft.com/office/powerpoint/2010/main" val="1012482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55</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56</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57</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58</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
        <p:nvSpPr>
          <p:cNvPr id="2" name="TextBox 1">
            <a:extLst>
              <a:ext uri="{FF2B5EF4-FFF2-40B4-BE49-F238E27FC236}">
                <a16:creationId xmlns:a16="http://schemas.microsoft.com/office/drawing/2014/main" id="{CF3BF578-F638-B04C-AADC-E17FA24E6A80}"/>
              </a:ext>
            </a:extLst>
          </p:cNvPr>
          <p:cNvSpPr txBox="1"/>
          <p:nvPr/>
        </p:nvSpPr>
        <p:spPr>
          <a:xfrm>
            <a:off x="2872800" y="6386400"/>
            <a:ext cx="803425" cy="369332"/>
          </a:xfrm>
          <a:prstGeom prst="rect">
            <a:avLst/>
          </a:prstGeom>
          <a:noFill/>
        </p:spPr>
        <p:txBody>
          <a:bodyPr wrap="none" rtlCol="0">
            <a:spAutoFit/>
          </a:bodyPr>
          <a:lstStyle/>
          <a:p>
            <a:r>
              <a:rPr lang="en-US" dirty="0"/>
              <a:t>War⚠️</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74720"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2821531"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948150"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6817420" y="5799799"/>
            <a:ext cx="2634054" cy="369332"/>
          </a:xfrm>
          <a:prstGeom prst="rect">
            <a:avLst/>
          </a:prstGeom>
          <a:noFill/>
        </p:spPr>
        <p:txBody>
          <a:bodyPr wrap="none" rtlCol="0">
            <a:spAutoFit/>
          </a:bodyPr>
          <a:lstStyle/>
          <a:p>
            <a:r>
              <a:rPr lang="en-US" dirty="0"/>
              <a:t>Risk-Based Monitoring?</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5017</TotalTime>
  <Words>2716</Words>
  <Application>Microsoft Macintosh PowerPoint</Application>
  <PresentationFormat>Widescreen</PresentationFormat>
  <Paragraphs>432</Paragraphs>
  <Slides>58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00. Intro To safetyGraphics</vt:lpstr>
      <vt:lpstr>PowerPoint Presentation</vt:lpstr>
      <vt:lpstr>ISG Guiding Principles</vt:lpstr>
      <vt:lpstr>PowerPoint Presentation</vt:lpstr>
      <vt:lpstr>PowerPoint Presentation</vt:lpstr>
      <vt:lpstr>Open and Transparent Online Collaboration </vt:lpstr>
      <vt:lpstr>Vignettes</vt:lpstr>
      <vt:lpstr>safetyGraphics Package Ecosystem</vt:lpstr>
      <vt:lpstr>01. Hello World</vt:lpstr>
      <vt:lpstr>Hello World</vt:lpstr>
      <vt:lpstr>Hello World, Again</vt:lpstr>
      <vt:lpstr>Breakout #1 – Hello World</vt:lpstr>
      <vt:lpstr>02. Loading Custom Data</vt:lpstr>
      <vt:lpstr>?safetyGraphicsApp docs</vt:lpstr>
      <vt:lpstr>safetyGraphicsApp() – Configurable Inputs</vt:lpstr>
      <vt:lpstr>PowerPoint Presentation</vt:lpstr>
      <vt:lpstr>safetyGraphicsApp() – domainData</vt:lpstr>
      <vt:lpstr>Examples 2.1 / 2.2 / 2.3</vt:lpstr>
      <vt:lpstr>safetyGraphicsApp() – mapping</vt:lpstr>
      <vt:lpstr>Example 2.4 </vt:lpstr>
      <vt:lpstr>Breakout #2 – Custom Data + Mapping</vt:lpstr>
      <vt:lpstr>03. App/Chart Export</vt:lpstr>
      <vt:lpstr>PowerPoint Presentation</vt:lpstr>
      <vt:lpstr>PowerPoint Presentation</vt:lpstr>
      <vt:lpstr>Optional Exercise</vt:lpstr>
      <vt:lpstr>04. Customizing Charts</vt:lpstr>
      <vt:lpstr>safetyGraphicsApp() – mapping</vt:lpstr>
      <vt:lpstr>Default Charts from safetyCharts</vt:lpstr>
      <vt:lpstr>PowerPoint Presentation</vt:lpstr>
      <vt:lpstr>?makeChartConfig</vt:lpstr>
      <vt:lpstr>PowerPoint Presentation</vt:lpstr>
      <vt:lpstr>PowerPoint Presentation</vt:lpstr>
      <vt:lpstr>PowerPoint Presentation</vt:lpstr>
      <vt:lpstr>Examples 4.1 / 4.2</vt:lpstr>
      <vt:lpstr>Breakout #3 – Update Default Charts</vt:lpstr>
      <vt:lpstr>PowerPoint Presentation</vt:lpstr>
      <vt:lpstr>PowerPoint Presentation</vt:lpstr>
      <vt:lpstr>Example 4.3 - Hello World</vt:lpstr>
      <vt:lpstr>PowerPoint Presentation</vt:lpstr>
      <vt:lpstr>PowerPoint Presentation</vt:lpstr>
      <vt:lpstr>Examples 4.3 / 4.4 / 4.5</vt:lpstr>
      <vt:lpstr>Breakout #4 – Custom Chart Creation</vt:lpstr>
      <vt:lpstr>PowerPoint Presentation</vt:lpstr>
      <vt:lpstr>05. Adding Custom Domains</vt:lpstr>
      <vt:lpstr>safetyGraphicsApp() – mapping</vt:lpstr>
      <vt:lpstr>PowerPoint Presentation</vt:lpstr>
      <vt:lpstr>?safetyGraphics::meta Metadata Column Definitions </vt:lpstr>
      <vt:lpstr>Creating a Chart in a Custom Domain</vt:lpstr>
      <vt:lpstr>Examples 5.1 / 5.2 / 5.3</vt:lpstr>
      <vt:lpstr>Full implementation of custom ECG domain</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16</cp:revision>
  <dcterms:created xsi:type="dcterms:W3CDTF">2021-09-22T13:37:09Z</dcterms:created>
  <dcterms:modified xsi:type="dcterms:W3CDTF">2021-10-28T16:56:16Z</dcterms:modified>
</cp:coreProperties>
</file>